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D0A39B-ED75-4383-B1FD-FBA50579C27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6AB6910-76E7-4716-A195-3A8C6E2C4DD2}">
      <dgm:prSet/>
      <dgm:spPr/>
      <dgm:t>
        <a:bodyPr/>
        <a:lstStyle/>
        <a:p>
          <a:r>
            <a:rPr lang="en-US"/>
            <a:t>15 Senior Centers throughout city</a:t>
          </a:r>
        </a:p>
      </dgm:t>
    </dgm:pt>
    <dgm:pt modelId="{2BD4054F-969D-4371-883F-82E2F7A9D6ED}" type="parTrans" cxnId="{824E152D-C91D-490E-B2D4-9B62E1B169AE}">
      <dgm:prSet/>
      <dgm:spPr/>
      <dgm:t>
        <a:bodyPr/>
        <a:lstStyle/>
        <a:p>
          <a:endParaRPr lang="en-US"/>
        </a:p>
      </dgm:t>
    </dgm:pt>
    <dgm:pt modelId="{37E036E8-2039-42EB-9314-A5037CE0BB02}" type="sibTrans" cxnId="{824E152D-C91D-490E-B2D4-9B62E1B169AE}">
      <dgm:prSet/>
      <dgm:spPr/>
      <dgm:t>
        <a:bodyPr/>
        <a:lstStyle/>
        <a:p>
          <a:endParaRPr lang="en-US"/>
        </a:p>
      </dgm:t>
    </dgm:pt>
    <dgm:pt modelId="{6354B4CA-BD73-4DA9-8BAD-0D6763F8BAF2}">
      <dgm:prSet/>
      <dgm:spPr/>
      <dgm:t>
        <a:bodyPr/>
        <a:lstStyle/>
        <a:p>
          <a:r>
            <a:rPr lang="en-US" dirty="0"/>
            <a:t>3 staff members per center</a:t>
          </a:r>
        </a:p>
      </dgm:t>
    </dgm:pt>
    <dgm:pt modelId="{6F8CC8EF-184F-49B3-BA36-D821C3B0F116}" type="parTrans" cxnId="{1656F01D-5636-46DA-92CB-6B1DF64FBC54}">
      <dgm:prSet/>
      <dgm:spPr/>
      <dgm:t>
        <a:bodyPr/>
        <a:lstStyle/>
        <a:p>
          <a:endParaRPr lang="en-US"/>
        </a:p>
      </dgm:t>
    </dgm:pt>
    <dgm:pt modelId="{427CF4EF-4F19-417F-9D8D-52BD6BF33ED2}" type="sibTrans" cxnId="{1656F01D-5636-46DA-92CB-6B1DF64FBC54}">
      <dgm:prSet/>
      <dgm:spPr/>
      <dgm:t>
        <a:bodyPr/>
        <a:lstStyle/>
        <a:p>
          <a:endParaRPr lang="en-US"/>
        </a:p>
      </dgm:t>
    </dgm:pt>
    <dgm:pt modelId="{E466E27B-BF78-4C05-9339-84201C1C72AE}">
      <dgm:prSet/>
      <dgm:spPr/>
      <dgm:t>
        <a:bodyPr/>
        <a:lstStyle/>
        <a:p>
          <a:r>
            <a:rPr lang="en-US"/>
            <a:t>Congregate lunch served daily</a:t>
          </a:r>
        </a:p>
      </dgm:t>
    </dgm:pt>
    <dgm:pt modelId="{B5155C50-1D4B-4285-BA4D-B3C0A5F2F8FC}" type="parTrans" cxnId="{0F6E841C-448F-44B1-A4E9-C9722FF20514}">
      <dgm:prSet/>
      <dgm:spPr/>
      <dgm:t>
        <a:bodyPr/>
        <a:lstStyle/>
        <a:p>
          <a:endParaRPr lang="en-US"/>
        </a:p>
      </dgm:t>
    </dgm:pt>
    <dgm:pt modelId="{EB2CAF45-3B4E-47BF-9ED8-87AC21A8F076}" type="sibTrans" cxnId="{0F6E841C-448F-44B1-A4E9-C9722FF20514}">
      <dgm:prSet/>
      <dgm:spPr/>
      <dgm:t>
        <a:bodyPr/>
        <a:lstStyle/>
        <a:p>
          <a:endParaRPr lang="en-US"/>
        </a:p>
      </dgm:t>
    </dgm:pt>
    <dgm:pt modelId="{16B404AD-C119-42FB-A0C8-6E6B3F1D9DD4}">
      <dgm:prSet/>
      <dgm:spPr/>
      <dgm:t>
        <a:bodyPr/>
        <a:lstStyle/>
        <a:p>
          <a:r>
            <a:rPr lang="en-US"/>
            <a:t>Social, recreational and educational programs and activities</a:t>
          </a:r>
        </a:p>
      </dgm:t>
    </dgm:pt>
    <dgm:pt modelId="{4C5E697C-C544-45FE-A585-FD44A1C20A13}" type="parTrans" cxnId="{48549E69-458D-4377-9F45-90B02DF6E65E}">
      <dgm:prSet/>
      <dgm:spPr/>
      <dgm:t>
        <a:bodyPr/>
        <a:lstStyle/>
        <a:p>
          <a:endParaRPr lang="en-US"/>
        </a:p>
      </dgm:t>
    </dgm:pt>
    <dgm:pt modelId="{136927EC-C7F9-4EEE-A1A8-E20B6DFFEED0}" type="sibTrans" cxnId="{48549E69-458D-4377-9F45-90B02DF6E65E}">
      <dgm:prSet/>
      <dgm:spPr/>
      <dgm:t>
        <a:bodyPr/>
        <a:lstStyle/>
        <a:p>
          <a:endParaRPr lang="en-US"/>
        </a:p>
      </dgm:t>
    </dgm:pt>
    <dgm:pt modelId="{F7CD2731-FFB9-49C5-975B-80F9C632F4A4}">
      <dgm:prSet/>
      <dgm:spPr/>
      <dgm:t>
        <a:bodyPr/>
        <a:lstStyle/>
        <a:p>
          <a:r>
            <a:rPr lang="en-US"/>
            <a:t>Social Service presentations and assistance</a:t>
          </a:r>
        </a:p>
      </dgm:t>
    </dgm:pt>
    <dgm:pt modelId="{FBDD0E23-442E-46AE-A158-A52FB3D04678}" type="parTrans" cxnId="{D7EADEE5-53FE-4434-BB02-89E5EC9F1A51}">
      <dgm:prSet/>
      <dgm:spPr/>
      <dgm:t>
        <a:bodyPr/>
        <a:lstStyle/>
        <a:p>
          <a:endParaRPr lang="en-US"/>
        </a:p>
      </dgm:t>
    </dgm:pt>
    <dgm:pt modelId="{1D9358BC-EC56-44FC-A792-4A63E41DB57E}" type="sibTrans" cxnId="{D7EADEE5-53FE-4434-BB02-89E5EC9F1A51}">
      <dgm:prSet/>
      <dgm:spPr/>
      <dgm:t>
        <a:bodyPr/>
        <a:lstStyle/>
        <a:p>
          <a:endParaRPr lang="en-US"/>
        </a:p>
      </dgm:t>
    </dgm:pt>
    <dgm:pt modelId="{EBE84ECE-530B-4C93-B249-9A452BE0E600}" type="pres">
      <dgm:prSet presAssocID="{09D0A39B-ED75-4383-B1FD-FBA50579C278}" presName="vert0" presStyleCnt="0">
        <dgm:presLayoutVars>
          <dgm:dir/>
          <dgm:animOne val="branch"/>
          <dgm:animLvl val="lvl"/>
        </dgm:presLayoutVars>
      </dgm:prSet>
      <dgm:spPr/>
    </dgm:pt>
    <dgm:pt modelId="{B66C8AF7-DD8A-47A5-8605-6702E758AE15}" type="pres">
      <dgm:prSet presAssocID="{B6AB6910-76E7-4716-A195-3A8C6E2C4DD2}" presName="thickLine" presStyleLbl="alignNode1" presStyleIdx="0" presStyleCnt="5"/>
      <dgm:spPr/>
    </dgm:pt>
    <dgm:pt modelId="{0271438E-9B21-4455-92C6-9896EF460662}" type="pres">
      <dgm:prSet presAssocID="{B6AB6910-76E7-4716-A195-3A8C6E2C4DD2}" presName="horz1" presStyleCnt="0"/>
      <dgm:spPr/>
    </dgm:pt>
    <dgm:pt modelId="{3B190B4B-8DE2-4127-A30A-AB721BF2DD95}" type="pres">
      <dgm:prSet presAssocID="{B6AB6910-76E7-4716-A195-3A8C6E2C4DD2}" presName="tx1" presStyleLbl="revTx" presStyleIdx="0" presStyleCnt="5"/>
      <dgm:spPr/>
    </dgm:pt>
    <dgm:pt modelId="{3D813B7A-C42D-44EC-BE5F-733E24E67984}" type="pres">
      <dgm:prSet presAssocID="{B6AB6910-76E7-4716-A195-3A8C6E2C4DD2}" presName="vert1" presStyleCnt="0"/>
      <dgm:spPr/>
    </dgm:pt>
    <dgm:pt modelId="{2204E70C-6248-49DB-AED8-DE106D58AEA8}" type="pres">
      <dgm:prSet presAssocID="{6354B4CA-BD73-4DA9-8BAD-0D6763F8BAF2}" presName="thickLine" presStyleLbl="alignNode1" presStyleIdx="1" presStyleCnt="5"/>
      <dgm:spPr/>
    </dgm:pt>
    <dgm:pt modelId="{117784CF-3143-4407-A823-4A3F4A09736B}" type="pres">
      <dgm:prSet presAssocID="{6354B4CA-BD73-4DA9-8BAD-0D6763F8BAF2}" presName="horz1" presStyleCnt="0"/>
      <dgm:spPr/>
    </dgm:pt>
    <dgm:pt modelId="{BA569075-5297-4C7B-990E-0D3AB692A94B}" type="pres">
      <dgm:prSet presAssocID="{6354B4CA-BD73-4DA9-8BAD-0D6763F8BAF2}" presName="tx1" presStyleLbl="revTx" presStyleIdx="1" presStyleCnt="5"/>
      <dgm:spPr/>
    </dgm:pt>
    <dgm:pt modelId="{564034FD-3955-45BB-9D10-80A05338D4BE}" type="pres">
      <dgm:prSet presAssocID="{6354B4CA-BD73-4DA9-8BAD-0D6763F8BAF2}" presName="vert1" presStyleCnt="0"/>
      <dgm:spPr/>
    </dgm:pt>
    <dgm:pt modelId="{AC92C0E9-DF74-4DB9-8AB5-3F6426129E07}" type="pres">
      <dgm:prSet presAssocID="{E466E27B-BF78-4C05-9339-84201C1C72AE}" presName="thickLine" presStyleLbl="alignNode1" presStyleIdx="2" presStyleCnt="5"/>
      <dgm:spPr/>
    </dgm:pt>
    <dgm:pt modelId="{38EDD009-2346-4C74-953F-2487ED134AF8}" type="pres">
      <dgm:prSet presAssocID="{E466E27B-BF78-4C05-9339-84201C1C72AE}" presName="horz1" presStyleCnt="0"/>
      <dgm:spPr/>
    </dgm:pt>
    <dgm:pt modelId="{44FA7D6E-E0AA-4911-9E69-51C336A8EBFC}" type="pres">
      <dgm:prSet presAssocID="{E466E27B-BF78-4C05-9339-84201C1C72AE}" presName="tx1" presStyleLbl="revTx" presStyleIdx="2" presStyleCnt="5"/>
      <dgm:spPr/>
    </dgm:pt>
    <dgm:pt modelId="{3B1BC3B6-A0B8-487D-B38C-86BB7E730FEC}" type="pres">
      <dgm:prSet presAssocID="{E466E27B-BF78-4C05-9339-84201C1C72AE}" presName="vert1" presStyleCnt="0"/>
      <dgm:spPr/>
    </dgm:pt>
    <dgm:pt modelId="{18D5CC9D-933C-402D-800D-21F5DDA5BC6D}" type="pres">
      <dgm:prSet presAssocID="{16B404AD-C119-42FB-A0C8-6E6B3F1D9DD4}" presName="thickLine" presStyleLbl="alignNode1" presStyleIdx="3" presStyleCnt="5"/>
      <dgm:spPr/>
    </dgm:pt>
    <dgm:pt modelId="{147C02C5-398A-4973-BD9A-C27375971983}" type="pres">
      <dgm:prSet presAssocID="{16B404AD-C119-42FB-A0C8-6E6B3F1D9DD4}" presName="horz1" presStyleCnt="0"/>
      <dgm:spPr/>
    </dgm:pt>
    <dgm:pt modelId="{D6A6FAC9-4B82-481E-8673-219BD5AE2B44}" type="pres">
      <dgm:prSet presAssocID="{16B404AD-C119-42FB-A0C8-6E6B3F1D9DD4}" presName="tx1" presStyleLbl="revTx" presStyleIdx="3" presStyleCnt="5"/>
      <dgm:spPr/>
    </dgm:pt>
    <dgm:pt modelId="{65742192-3543-4A91-AE7B-ACE92D15692D}" type="pres">
      <dgm:prSet presAssocID="{16B404AD-C119-42FB-A0C8-6E6B3F1D9DD4}" presName="vert1" presStyleCnt="0"/>
      <dgm:spPr/>
    </dgm:pt>
    <dgm:pt modelId="{10E00FA4-16E8-4EA7-BEEE-79D1A492F14E}" type="pres">
      <dgm:prSet presAssocID="{F7CD2731-FFB9-49C5-975B-80F9C632F4A4}" presName="thickLine" presStyleLbl="alignNode1" presStyleIdx="4" presStyleCnt="5"/>
      <dgm:spPr/>
    </dgm:pt>
    <dgm:pt modelId="{7D5B847B-0536-4DB5-A697-4B8EFE0D8013}" type="pres">
      <dgm:prSet presAssocID="{F7CD2731-FFB9-49C5-975B-80F9C632F4A4}" presName="horz1" presStyleCnt="0"/>
      <dgm:spPr/>
    </dgm:pt>
    <dgm:pt modelId="{EB31CA39-37D1-4B6C-ACA0-FA0FBFDE4F38}" type="pres">
      <dgm:prSet presAssocID="{F7CD2731-FFB9-49C5-975B-80F9C632F4A4}" presName="tx1" presStyleLbl="revTx" presStyleIdx="4" presStyleCnt="5"/>
      <dgm:spPr/>
    </dgm:pt>
    <dgm:pt modelId="{AD9A87D5-7712-4F38-A71F-E862C4B047CA}" type="pres">
      <dgm:prSet presAssocID="{F7CD2731-FFB9-49C5-975B-80F9C632F4A4}" presName="vert1" presStyleCnt="0"/>
      <dgm:spPr/>
    </dgm:pt>
  </dgm:ptLst>
  <dgm:cxnLst>
    <dgm:cxn modelId="{232A2616-B555-4D78-88EE-DDA9C4E2F26B}" type="presOf" srcId="{6354B4CA-BD73-4DA9-8BAD-0D6763F8BAF2}" destId="{BA569075-5297-4C7B-990E-0D3AB692A94B}" srcOrd="0" destOrd="0" presId="urn:microsoft.com/office/officeart/2008/layout/LinedList"/>
    <dgm:cxn modelId="{D9F1711B-42FE-4831-B498-CC5E2A254991}" type="presOf" srcId="{09D0A39B-ED75-4383-B1FD-FBA50579C278}" destId="{EBE84ECE-530B-4C93-B249-9A452BE0E600}" srcOrd="0" destOrd="0" presId="urn:microsoft.com/office/officeart/2008/layout/LinedList"/>
    <dgm:cxn modelId="{0F6E841C-448F-44B1-A4E9-C9722FF20514}" srcId="{09D0A39B-ED75-4383-B1FD-FBA50579C278}" destId="{E466E27B-BF78-4C05-9339-84201C1C72AE}" srcOrd="2" destOrd="0" parTransId="{B5155C50-1D4B-4285-BA4D-B3C0A5F2F8FC}" sibTransId="{EB2CAF45-3B4E-47BF-9ED8-87AC21A8F076}"/>
    <dgm:cxn modelId="{1656F01D-5636-46DA-92CB-6B1DF64FBC54}" srcId="{09D0A39B-ED75-4383-B1FD-FBA50579C278}" destId="{6354B4CA-BD73-4DA9-8BAD-0D6763F8BAF2}" srcOrd="1" destOrd="0" parTransId="{6F8CC8EF-184F-49B3-BA36-D821C3B0F116}" sibTransId="{427CF4EF-4F19-417F-9D8D-52BD6BF33ED2}"/>
    <dgm:cxn modelId="{824E152D-C91D-490E-B2D4-9B62E1B169AE}" srcId="{09D0A39B-ED75-4383-B1FD-FBA50579C278}" destId="{B6AB6910-76E7-4716-A195-3A8C6E2C4DD2}" srcOrd="0" destOrd="0" parTransId="{2BD4054F-969D-4371-883F-82E2F7A9D6ED}" sibTransId="{37E036E8-2039-42EB-9314-A5037CE0BB02}"/>
    <dgm:cxn modelId="{4A1AA42E-640B-419C-A88D-75D751D2E73A}" type="presOf" srcId="{B6AB6910-76E7-4716-A195-3A8C6E2C4DD2}" destId="{3B190B4B-8DE2-4127-A30A-AB721BF2DD95}" srcOrd="0" destOrd="0" presId="urn:microsoft.com/office/officeart/2008/layout/LinedList"/>
    <dgm:cxn modelId="{36169267-E649-4AA5-A0CE-940A01DE449F}" type="presOf" srcId="{16B404AD-C119-42FB-A0C8-6E6B3F1D9DD4}" destId="{D6A6FAC9-4B82-481E-8673-219BD5AE2B44}" srcOrd="0" destOrd="0" presId="urn:microsoft.com/office/officeart/2008/layout/LinedList"/>
    <dgm:cxn modelId="{2D27E067-B5BC-418A-8396-31AB33CE5B57}" type="presOf" srcId="{E466E27B-BF78-4C05-9339-84201C1C72AE}" destId="{44FA7D6E-E0AA-4911-9E69-51C336A8EBFC}" srcOrd="0" destOrd="0" presId="urn:microsoft.com/office/officeart/2008/layout/LinedList"/>
    <dgm:cxn modelId="{48549E69-458D-4377-9F45-90B02DF6E65E}" srcId="{09D0A39B-ED75-4383-B1FD-FBA50579C278}" destId="{16B404AD-C119-42FB-A0C8-6E6B3F1D9DD4}" srcOrd="3" destOrd="0" parTransId="{4C5E697C-C544-45FE-A585-FD44A1C20A13}" sibTransId="{136927EC-C7F9-4EEE-A1A8-E20B6DFFEED0}"/>
    <dgm:cxn modelId="{83EC33C5-07D4-4F91-BD34-0B9A670B1107}" type="presOf" srcId="{F7CD2731-FFB9-49C5-975B-80F9C632F4A4}" destId="{EB31CA39-37D1-4B6C-ACA0-FA0FBFDE4F38}" srcOrd="0" destOrd="0" presId="urn:microsoft.com/office/officeart/2008/layout/LinedList"/>
    <dgm:cxn modelId="{D7EADEE5-53FE-4434-BB02-89E5EC9F1A51}" srcId="{09D0A39B-ED75-4383-B1FD-FBA50579C278}" destId="{F7CD2731-FFB9-49C5-975B-80F9C632F4A4}" srcOrd="4" destOrd="0" parTransId="{FBDD0E23-442E-46AE-A158-A52FB3D04678}" sibTransId="{1D9358BC-EC56-44FC-A792-4A63E41DB57E}"/>
    <dgm:cxn modelId="{E55E48B2-A365-43A5-ACC0-02DF851845B1}" type="presParOf" srcId="{EBE84ECE-530B-4C93-B249-9A452BE0E600}" destId="{B66C8AF7-DD8A-47A5-8605-6702E758AE15}" srcOrd="0" destOrd="0" presId="urn:microsoft.com/office/officeart/2008/layout/LinedList"/>
    <dgm:cxn modelId="{150C0772-DA14-4B1E-864D-1568CED1D243}" type="presParOf" srcId="{EBE84ECE-530B-4C93-B249-9A452BE0E600}" destId="{0271438E-9B21-4455-92C6-9896EF460662}" srcOrd="1" destOrd="0" presId="urn:microsoft.com/office/officeart/2008/layout/LinedList"/>
    <dgm:cxn modelId="{A1A589C7-7B5F-4FCC-BD39-32245FBF1D28}" type="presParOf" srcId="{0271438E-9B21-4455-92C6-9896EF460662}" destId="{3B190B4B-8DE2-4127-A30A-AB721BF2DD95}" srcOrd="0" destOrd="0" presId="urn:microsoft.com/office/officeart/2008/layout/LinedList"/>
    <dgm:cxn modelId="{81C9A1CD-0518-4A7D-9C59-E1E219953ED0}" type="presParOf" srcId="{0271438E-9B21-4455-92C6-9896EF460662}" destId="{3D813B7A-C42D-44EC-BE5F-733E24E67984}" srcOrd="1" destOrd="0" presId="urn:microsoft.com/office/officeart/2008/layout/LinedList"/>
    <dgm:cxn modelId="{AB7CC786-605E-4ADE-BECE-203BE21C7584}" type="presParOf" srcId="{EBE84ECE-530B-4C93-B249-9A452BE0E600}" destId="{2204E70C-6248-49DB-AED8-DE106D58AEA8}" srcOrd="2" destOrd="0" presId="urn:microsoft.com/office/officeart/2008/layout/LinedList"/>
    <dgm:cxn modelId="{692E8733-A147-4771-B9FF-4AD993736472}" type="presParOf" srcId="{EBE84ECE-530B-4C93-B249-9A452BE0E600}" destId="{117784CF-3143-4407-A823-4A3F4A09736B}" srcOrd="3" destOrd="0" presId="urn:microsoft.com/office/officeart/2008/layout/LinedList"/>
    <dgm:cxn modelId="{F778F231-0C12-46EB-864A-8C8CACC9DE05}" type="presParOf" srcId="{117784CF-3143-4407-A823-4A3F4A09736B}" destId="{BA569075-5297-4C7B-990E-0D3AB692A94B}" srcOrd="0" destOrd="0" presId="urn:microsoft.com/office/officeart/2008/layout/LinedList"/>
    <dgm:cxn modelId="{EF4697AC-660E-4D95-B17C-3A1266211B57}" type="presParOf" srcId="{117784CF-3143-4407-A823-4A3F4A09736B}" destId="{564034FD-3955-45BB-9D10-80A05338D4BE}" srcOrd="1" destOrd="0" presId="urn:microsoft.com/office/officeart/2008/layout/LinedList"/>
    <dgm:cxn modelId="{EF67DFA7-6408-4B23-A9CA-ABD97131E001}" type="presParOf" srcId="{EBE84ECE-530B-4C93-B249-9A452BE0E600}" destId="{AC92C0E9-DF74-4DB9-8AB5-3F6426129E07}" srcOrd="4" destOrd="0" presId="urn:microsoft.com/office/officeart/2008/layout/LinedList"/>
    <dgm:cxn modelId="{8AE0A149-1487-4C72-AC12-8B433C19A7EA}" type="presParOf" srcId="{EBE84ECE-530B-4C93-B249-9A452BE0E600}" destId="{38EDD009-2346-4C74-953F-2487ED134AF8}" srcOrd="5" destOrd="0" presId="urn:microsoft.com/office/officeart/2008/layout/LinedList"/>
    <dgm:cxn modelId="{1C42349E-4C01-493C-862B-6EB152776EA9}" type="presParOf" srcId="{38EDD009-2346-4C74-953F-2487ED134AF8}" destId="{44FA7D6E-E0AA-4911-9E69-51C336A8EBFC}" srcOrd="0" destOrd="0" presId="urn:microsoft.com/office/officeart/2008/layout/LinedList"/>
    <dgm:cxn modelId="{3B96DDCB-1751-4BC1-B613-67BFCE5DC470}" type="presParOf" srcId="{38EDD009-2346-4C74-953F-2487ED134AF8}" destId="{3B1BC3B6-A0B8-487D-B38C-86BB7E730FEC}" srcOrd="1" destOrd="0" presId="urn:microsoft.com/office/officeart/2008/layout/LinedList"/>
    <dgm:cxn modelId="{A2A0D95D-9E66-4AE5-A705-5149932FB092}" type="presParOf" srcId="{EBE84ECE-530B-4C93-B249-9A452BE0E600}" destId="{18D5CC9D-933C-402D-800D-21F5DDA5BC6D}" srcOrd="6" destOrd="0" presId="urn:microsoft.com/office/officeart/2008/layout/LinedList"/>
    <dgm:cxn modelId="{ABEB70DA-D252-4DF4-8E6A-207BC2A33024}" type="presParOf" srcId="{EBE84ECE-530B-4C93-B249-9A452BE0E600}" destId="{147C02C5-398A-4973-BD9A-C27375971983}" srcOrd="7" destOrd="0" presId="urn:microsoft.com/office/officeart/2008/layout/LinedList"/>
    <dgm:cxn modelId="{A5F919D1-C6D5-40C4-9461-CB9019E71C20}" type="presParOf" srcId="{147C02C5-398A-4973-BD9A-C27375971983}" destId="{D6A6FAC9-4B82-481E-8673-219BD5AE2B44}" srcOrd="0" destOrd="0" presId="urn:microsoft.com/office/officeart/2008/layout/LinedList"/>
    <dgm:cxn modelId="{190DB9A9-5A6F-4FF0-A43A-0DF156776D40}" type="presParOf" srcId="{147C02C5-398A-4973-BD9A-C27375971983}" destId="{65742192-3543-4A91-AE7B-ACE92D15692D}" srcOrd="1" destOrd="0" presId="urn:microsoft.com/office/officeart/2008/layout/LinedList"/>
    <dgm:cxn modelId="{3115F809-9FB1-400C-B371-EE74C2FFC438}" type="presParOf" srcId="{EBE84ECE-530B-4C93-B249-9A452BE0E600}" destId="{10E00FA4-16E8-4EA7-BEEE-79D1A492F14E}" srcOrd="8" destOrd="0" presId="urn:microsoft.com/office/officeart/2008/layout/LinedList"/>
    <dgm:cxn modelId="{9A1A773A-415D-4AE0-9CF0-8DE32E594B77}" type="presParOf" srcId="{EBE84ECE-530B-4C93-B249-9A452BE0E600}" destId="{7D5B847B-0536-4DB5-A697-4B8EFE0D8013}" srcOrd="9" destOrd="0" presId="urn:microsoft.com/office/officeart/2008/layout/LinedList"/>
    <dgm:cxn modelId="{272390ED-1D4E-47B7-913E-C4EC20C665E8}" type="presParOf" srcId="{7D5B847B-0536-4DB5-A697-4B8EFE0D8013}" destId="{EB31CA39-37D1-4B6C-ACA0-FA0FBFDE4F38}" srcOrd="0" destOrd="0" presId="urn:microsoft.com/office/officeart/2008/layout/LinedList"/>
    <dgm:cxn modelId="{14F29B29-6C47-4255-A8EE-6A9EADB3CEEC}" type="presParOf" srcId="{7D5B847B-0536-4DB5-A697-4B8EFE0D8013}" destId="{AD9A87D5-7712-4F38-A71F-E862C4B047C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957BC9-4D50-48B6-A31F-DA445F48CA7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FCBAEEB-3118-46D2-8175-D5E7B78C81A9}">
      <dgm:prSet/>
      <dgm:spPr/>
      <dgm:t>
        <a:bodyPr/>
        <a:lstStyle/>
        <a:p>
          <a:pPr>
            <a:defRPr cap="all"/>
          </a:pPr>
          <a:r>
            <a:rPr lang="en-US"/>
            <a:t>Fun Bingo</a:t>
          </a:r>
        </a:p>
      </dgm:t>
    </dgm:pt>
    <dgm:pt modelId="{B670A45D-EBF0-4BBD-A82C-2EA9F95970D0}" type="parTrans" cxnId="{34D08018-C366-45A6-A75F-A2150E17BC03}">
      <dgm:prSet/>
      <dgm:spPr/>
      <dgm:t>
        <a:bodyPr/>
        <a:lstStyle/>
        <a:p>
          <a:endParaRPr lang="en-US"/>
        </a:p>
      </dgm:t>
    </dgm:pt>
    <dgm:pt modelId="{14BD7AEE-4141-4569-968E-E4E1955500F3}" type="sibTrans" cxnId="{34D08018-C366-45A6-A75F-A2150E17BC03}">
      <dgm:prSet/>
      <dgm:spPr/>
      <dgm:t>
        <a:bodyPr/>
        <a:lstStyle/>
        <a:p>
          <a:endParaRPr lang="en-US"/>
        </a:p>
      </dgm:t>
    </dgm:pt>
    <dgm:pt modelId="{2D7475CA-8E61-4059-963F-35D68998D758}">
      <dgm:prSet/>
      <dgm:spPr/>
      <dgm:t>
        <a:bodyPr/>
        <a:lstStyle/>
        <a:p>
          <a:pPr>
            <a:defRPr cap="all"/>
          </a:pPr>
          <a:r>
            <a:rPr lang="en-US"/>
            <a:t>Chair Exercise</a:t>
          </a:r>
        </a:p>
      </dgm:t>
    </dgm:pt>
    <dgm:pt modelId="{855A9FFF-E13A-47BC-B9EB-9803F0C9E090}" type="parTrans" cxnId="{845C6CC1-8D8A-42EE-9E2B-BFBB00F6AD7A}">
      <dgm:prSet/>
      <dgm:spPr/>
      <dgm:t>
        <a:bodyPr/>
        <a:lstStyle/>
        <a:p>
          <a:endParaRPr lang="en-US"/>
        </a:p>
      </dgm:t>
    </dgm:pt>
    <dgm:pt modelId="{73F8A1F4-4D3F-46F5-914A-F586D2C6D81D}" type="sibTrans" cxnId="{845C6CC1-8D8A-42EE-9E2B-BFBB00F6AD7A}">
      <dgm:prSet/>
      <dgm:spPr/>
      <dgm:t>
        <a:bodyPr/>
        <a:lstStyle/>
        <a:p>
          <a:endParaRPr lang="en-US"/>
        </a:p>
      </dgm:t>
    </dgm:pt>
    <dgm:pt modelId="{E3155397-A5D1-441B-90AB-726A0F02F240}">
      <dgm:prSet/>
      <dgm:spPr/>
      <dgm:t>
        <a:bodyPr/>
        <a:lstStyle/>
        <a:p>
          <a:pPr>
            <a:defRPr cap="all"/>
          </a:pPr>
          <a:r>
            <a:rPr lang="en-US"/>
            <a:t>Trivia</a:t>
          </a:r>
        </a:p>
      </dgm:t>
    </dgm:pt>
    <dgm:pt modelId="{1F2F465E-F08C-4E33-A3C2-4FCC7EEB3328}" type="parTrans" cxnId="{49BA1BE6-2E38-47AF-B5FA-42D9B46BF3EC}">
      <dgm:prSet/>
      <dgm:spPr/>
      <dgm:t>
        <a:bodyPr/>
        <a:lstStyle/>
        <a:p>
          <a:endParaRPr lang="en-US"/>
        </a:p>
      </dgm:t>
    </dgm:pt>
    <dgm:pt modelId="{5E533E9C-04FA-4193-94C4-6180597C8966}" type="sibTrans" cxnId="{49BA1BE6-2E38-47AF-B5FA-42D9B46BF3EC}">
      <dgm:prSet/>
      <dgm:spPr/>
      <dgm:t>
        <a:bodyPr/>
        <a:lstStyle/>
        <a:p>
          <a:endParaRPr lang="en-US"/>
        </a:p>
      </dgm:t>
    </dgm:pt>
    <dgm:pt modelId="{D2C8AECF-D8DA-4091-A7C5-0C915F7D8C7F}">
      <dgm:prSet/>
      <dgm:spPr/>
      <dgm:t>
        <a:bodyPr/>
        <a:lstStyle/>
        <a:p>
          <a:pPr>
            <a:defRPr cap="all"/>
          </a:pPr>
          <a:r>
            <a:rPr lang="en-US"/>
            <a:t>Health and Nutrition Presentations</a:t>
          </a:r>
        </a:p>
      </dgm:t>
    </dgm:pt>
    <dgm:pt modelId="{0ED611D8-8FD2-4D71-ACF2-5DD80A64D29D}" type="parTrans" cxnId="{D6D0EDBE-70F1-4AE4-92BE-08BB3F10F656}">
      <dgm:prSet/>
      <dgm:spPr/>
      <dgm:t>
        <a:bodyPr/>
        <a:lstStyle/>
        <a:p>
          <a:endParaRPr lang="en-US"/>
        </a:p>
      </dgm:t>
    </dgm:pt>
    <dgm:pt modelId="{FE07D583-2643-4208-8799-AD5076AA17F9}" type="sibTrans" cxnId="{D6D0EDBE-70F1-4AE4-92BE-08BB3F10F656}">
      <dgm:prSet/>
      <dgm:spPr/>
      <dgm:t>
        <a:bodyPr/>
        <a:lstStyle/>
        <a:p>
          <a:endParaRPr lang="en-US"/>
        </a:p>
      </dgm:t>
    </dgm:pt>
    <dgm:pt modelId="{C42A5141-63E6-4D2E-85B7-8842C0D8CBCD}">
      <dgm:prSet/>
      <dgm:spPr/>
      <dgm:t>
        <a:bodyPr/>
        <a:lstStyle/>
        <a:p>
          <a:pPr>
            <a:defRPr cap="all"/>
          </a:pPr>
          <a:r>
            <a:rPr lang="en-US"/>
            <a:t>Storytime, Reminiscing, Reading Hour</a:t>
          </a:r>
        </a:p>
      </dgm:t>
    </dgm:pt>
    <dgm:pt modelId="{5909C8DE-DED1-4371-81ED-AADF706BF47C}" type="parTrans" cxnId="{4B6E37C9-D0F3-460F-9F46-B66BB10DAE59}">
      <dgm:prSet/>
      <dgm:spPr/>
      <dgm:t>
        <a:bodyPr/>
        <a:lstStyle/>
        <a:p>
          <a:endParaRPr lang="en-US"/>
        </a:p>
      </dgm:t>
    </dgm:pt>
    <dgm:pt modelId="{19DF3B03-1AAD-4217-80D7-C7C69538275C}" type="sibTrans" cxnId="{4B6E37C9-D0F3-460F-9F46-B66BB10DAE59}">
      <dgm:prSet/>
      <dgm:spPr/>
      <dgm:t>
        <a:bodyPr/>
        <a:lstStyle/>
        <a:p>
          <a:endParaRPr lang="en-US"/>
        </a:p>
      </dgm:t>
    </dgm:pt>
    <dgm:pt modelId="{074666FC-5C1E-442D-BEDD-D942B64CF41D}" type="pres">
      <dgm:prSet presAssocID="{10957BC9-4D50-48B6-A31F-DA445F48CA71}" presName="root" presStyleCnt="0">
        <dgm:presLayoutVars>
          <dgm:dir/>
          <dgm:resizeHandles val="exact"/>
        </dgm:presLayoutVars>
      </dgm:prSet>
      <dgm:spPr/>
    </dgm:pt>
    <dgm:pt modelId="{4DB67E50-2EED-4753-9D16-0AC6658E9D03}" type="pres">
      <dgm:prSet presAssocID="{DFCBAEEB-3118-46D2-8175-D5E7B78C81A9}" presName="compNode" presStyleCnt="0"/>
      <dgm:spPr/>
    </dgm:pt>
    <dgm:pt modelId="{5E1E51A9-33D5-4CFC-BA89-B3016F8A90D7}" type="pres">
      <dgm:prSet presAssocID="{DFCBAEEB-3118-46D2-8175-D5E7B78C81A9}" presName="iconBgRect" presStyleLbl="bgShp" presStyleIdx="0" presStyleCnt="5"/>
      <dgm:spPr/>
    </dgm:pt>
    <dgm:pt modelId="{05A499EC-C011-4E0A-B5CA-B89E4294E052}" type="pres">
      <dgm:prSet presAssocID="{DFCBAEEB-3118-46D2-8175-D5E7B78C81A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"/>
        </a:ext>
      </dgm:extLst>
    </dgm:pt>
    <dgm:pt modelId="{C847178F-8D94-44DF-814A-ED0E7C58D1A1}" type="pres">
      <dgm:prSet presAssocID="{DFCBAEEB-3118-46D2-8175-D5E7B78C81A9}" presName="spaceRect" presStyleCnt="0"/>
      <dgm:spPr/>
    </dgm:pt>
    <dgm:pt modelId="{1BC6131A-6B8A-4745-B4C8-AAC9928D9D1F}" type="pres">
      <dgm:prSet presAssocID="{DFCBAEEB-3118-46D2-8175-D5E7B78C81A9}" presName="textRect" presStyleLbl="revTx" presStyleIdx="0" presStyleCnt="5">
        <dgm:presLayoutVars>
          <dgm:chMax val="1"/>
          <dgm:chPref val="1"/>
        </dgm:presLayoutVars>
      </dgm:prSet>
      <dgm:spPr/>
    </dgm:pt>
    <dgm:pt modelId="{D9E1FB23-D0FF-4EDB-9CC1-856AC051BA6E}" type="pres">
      <dgm:prSet presAssocID="{14BD7AEE-4141-4569-968E-E4E1955500F3}" presName="sibTrans" presStyleCnt="0"/>
      <dgm:spPr/>
    </dgm:pt>
    <dgm:pt modelId="{6497C68B-A050-4534-90F4-6AA374680118}" type="pres">
      <dgm:prSet presAssocID="{2D7475CA-8E61-4059-963F-35D68998D758}" presName="compNode" presStyleCnt="0"/>
      <dgm:spPr/>
    </dgm:pt>
    <dgm:pt modelId="{1C8BACAC-8022-4FEE-9183-D8D9901C565F}" type="pres">
      <dgm:prSet presAssocID="{2D7475CA-8E61-4059-963F-35D68998D758}" presName="iconBgRect" presStyleLbl="bgShp" presStyleIdx="1" presStyleCnt="5"/>
      <dgm:spPr/>
    </dgm:pt>
    <dgm:pt modelId="{9850A68B-7F2B-4131-BA63-7C1E83144291}" type="pres">
      <dgm:prSet presAssocID="{2D7475CA-8E61-4059-963F-35D68998D758}" presName="iconRect" presStyleLbl="node1" presStyleIdx="1" presStyleCnt="5" custLinFactNeighborX="5097" custLinFactNeighborY="-181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C025458D-63A6-4888-A549-74F57284B429}" type="pres">
      <dgm:prSet presAssocID="{2D7475CA-8E61-4059-963F-35D68998D758}" presName="spaceRect" presStyleCnt="0"/>
      <dgm:spPr/>
    </dgm:pt>
    <dgm:pt modelId="{A61F860F-BFDC-477D-A8D0-7C7A1CEC9C29}" type="pres">
      <dgm:prSet presAssocID="{2D7475CA-8E61-4059-963F-35D68998D758}" presName="textRect" presStyleLbl="revTx" presStyleIdx="1" presStyleCnt="5">
        <dgm:presLayoutVars>
          <dgm:chMax val="1"/>
          <dgm:chPref val="1"/>
        </dgm:presLayoutVars>
      </dgm:prSet>
      <dgm:spPr/>
    </dgm:pt>
    <dgm:pt modelId="{AD92992A-BA45-4FC5-AD43-D669D5145646}" type="pres">
      <dgm:prSet presAssocID="{73F8A1F4-4D3F-46F5-914A-F586D2C6D81D}" presName="sibTrans" presStyleCnt="0"/>
      <dgm:spPr/>
    </dgm:pt>
    <dgm:pt modelId="{E5F29051-9F78-46D3-B42D-8D7863CA5D92}" type="pres">
      <dgm:prSet presAssocID="{E3155397-A5D1-441B-90AB-726A0F02F240}" presName="compNode" presStyleCnt="0"/>
      <dgm:spPr/>
    </dgm:pt>
    <dgm:pt modelId="{39B2E379-2AC3-4722-B486-68F5D0C6D63D}" type="pres">
      <dgm:prSet presAssocID="{E3155397-A5D1-441B-90AB-726A0F02F240}" presName="iconBgRect" presStyleLbl="bgShp" presStyleIdx="2" presStyleCnt="5"/>
      <dgm:spPr/>
    </dgm:pt>
    <dgm:pt modelId="{D4732079-51E0-41CA-A8EE-481DF258CCF7}" type="pres">
      <dgm:prSet presAssocID="{E3155397-A5D1-441B-90AB-726A0F02F24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289E7DF7-876A-4A88-B2BC-F05BF608E69B}" type="pres">
      <dgm:prSet presAssocID="{E3155397-A5D1-441B-90AB-726A0F02F240}" presName="spaceRect" presStyleCnt="0"/>
      <dgm:spPr/>
    </dgm:pt>
    <dgm:pt modelId="{F0328827-96CA-481C-B13E-3708C9CDF3D0}" type="pres">
      <dgm:prSet presAssocID="{E3155397-A5D1-441B-90AB-726A0F02F240}" presName="textRect" presStyleLbl="revTx" presStyleIdx="2" presStyleCnt="5">
        <dgm:presLayoutVars>
          <dgm:chMax val="1"/>
          <dgm:chPref val="1"/>
        </dgm:presLayoutVars>
      </dgm:prSet>
      <dgm:spPr/>
    </dgm:pt>
    <dgm:pt modelId="{4895963E-744F-43E9-8AB3-4D954F0B45D3}" type="pres">
      <dgm:prSet presAssocID="{5E533E9C-04FA-4193-94C4-6180597C8966}" presName="sibTrans" presStyleCnt="0"/>
      <dgm:spPr/>
    </dgm:pt>
    <dgm:pt modelId="{180FFE8D-F678-464B-927C-421875E8C135}" type="pres">
      <dgm:prSet presAssocID="{D2C8AECF-D8DA-4091-A7C5-0C915F7D8C7F}" presName="compNode" presStyleCnt="0"/>
      <dgm:spPr/>
    </dgm:pt>
    <dgm:pt modelId="{192589B3-99AC-45CD-99FF-E24C6BA33844}" type="pres">
      <dgm:prSet presAssocID="{D2C8AECF-D8DA-4091-A7C5-0C915F7D8C7F}" presName="iconBgRect" presStyleLbl="bgShp" presStyleIdx="3" presStyleCnt="5"/>
      <dgm:spPr/>
    </dgm:pt>
    <dgm:pt modelId="{7BBE8336-9588-4546-8299-96A3431DE84F}" type="pres">
      <dgm:prSet presAssocID="{D2C8AECF-D8DA-4091-A7C5-0C915F7D8C7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87512135-660F-4CCB-B7FA-49E19B0783EB}" type="pres">
      <dgm:prSet presAssocID="{D2C8AECF-D8DA-4091-A7C5-0C915F7D8C7F}" presName="spaceRect" presStyleCnt="0"/>
      <dgm:spPr/>
    </dgm:pt>
    <dgm:pt modelId="{48EECD41-668C-45FB-8CC6-F16BCE6EEBBC}" type="pres">
      <dgm:prSet presAssocID="{D2C8AECF-D8DA-4091-A7C5-0C915F7D8C7F}" presName="textRect" presStyleLbl="revTx" presStyleIdx="3" presStyleCnt="5">
        <dgm:presLayoutVars>
          <dgm:chMax val="1"/>
          <dgm:chPref val="1"/>
        </dgm:presLayoutVars>
      </dgm:prSet>
      <dgm:spPr/>
    </dgm:pt>
    <dgm:pt modelId="{F4BBED65-CB9A-4C59-B97D-6E609097C1CE}" type="pres">
      <dgm:prSet presAssocID="{FE07D583-2643-4208-8799-AD5076AA17F9}" presName="sibTrans" presStyleCnt="0"/>
      <dgm:spPr/>
    </dgm:pt>
    <dgm:pt modelId="{6096BB3F-0BE7-4CF3-9815-F1F61F6F5148}" type="pres">
      <dgm:prSet presAssocID="{C42A5141-63E6-4D2E-85B7-8842C0D8CBCD}" presName="compNode" presStyleCnt="0"/>
      <dgm:spPr/>
    </dgm:pt>
    <dgm:pt modelId="{EFCF9BF5-7AFB-43A6-8F58-9B773D0877EC}" type="pres">
      <dgm:prSet presAssocID="{C42A5141-63E6-4D2E-85B7-8842C0D8CBCD}" presName="iconBgRect" presStyleLbl="bgShp" presStyleIdx="4" presStyleCnt="5"/>
      <dgm:spPr/>
    </dgm:pt>
    <dgm:pt modelId="{7981E848-F793-416F-BCD1-C44CEBEBDFFE}" type="pres">
      <dgm:prSet presAssocID="{C42A5141-63E6-4D2E-85B7-8842C0D8CBC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84205F6-15B4-4CE3-821A-AEF6A6EC4D14}" type="pres">
      <dgm:prSet presAssocID="{C42A5141-63E6-4D2E-85B7-8842C0D8CBCD}" presName="spaceRect" presStyleCnt="0"/>
      <dgm:spPr/>
    </dgm:pt>
    <dgm:pt modelId="{33A38C0B-B737-4480-9B21-BDBF8D2A2DE2}" type="pres">
      <dgm:prSet presAssocID="{C42A5141-63E6-4D2E-85B7-8842C0D8CBC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02284F14-AD92-4D0A-B6CD-641F711642F5}" type="presOf" srcId="{C42A5141-63E6-4D2E-85B7-8842C0D8CBCD}" destId="{33A38C0B-B737-4480-9B21-BDBF8D2A2DE2}" srcOrd="0" destOrd="0" presId="urn:microsoft.com/office/officeart/2018/5/layout/IconCircleLabelList"/>
    <dgm:cxn modelId="{34D08018-C366-45A6-A75F-A2150E17BC03}" srcId="{10957BC9-4D50-48B6-A31F-DA445F48CA71}" destId="{DFCBAEEB-3118-46D2-8175-D5E7B78C81A9}" srcOrd="0" destOrd="0" parTransId="{B670A45D-EBF0-4BBD-A82C-2EA9F95970D0}" sibTransId="{14BD7AEE-4141-4569-968E-E4E1955500F3}"/>
    <dgm:cxn modelId="{B9453C1E-979D-4E87-83A7-DB3D1D4320C3}" type="presOf" srcId="{10957BC9-4D50-48B6-A31F-DA445F48CA71}" destId="{074666FC-5C1E-442D-BEDD-D942B64CF41D}" srcOrd="0" destOrd="0" presId="urn:microsoft.com/office/officeart/2018/5/layout/IconCircleLabelList"/>
    <dgm:cxn modelId="{34570648-0DA6-48E7-B733-3469910654E5}" type="presOf" srcId="{D2C8AECF-D8DA-4091-A7C5-0C915F7D8C7F}" destId="{48EECD41-668C-45FB-8CC6-F16BCE6EEBBC}" srcOrd="0" destOrd="0" presId="urn:microsoft.com/office/officeart/2018/5/layout/IconCircleLabelList"/>
    <dgm:cxn modelId="{242A4C6E-C3AA-4035-8583-FA02D66E4B89}" type="presOf" srcId="{DFCBAEEB-3118-46D2-8175-D5E7B78C81A9}" destId="{1BC6131A-6B8A-4745-B4C8-AAC9928D9D1F}" srcOrd="0" destOrd="0" presId="urn:microsoft.com/office/officeart/2018/5/layout/IconCircleLabelList"/>
    <dgm:cxn modelId="{260BE184-EBBC-49EE-9337-6924581B4359}" type="presOf" srcId="{2D7475CA-8E61-4059-963F-35D68998D758}" destId="{A61F860F-BFDC-477D-A8D0-7C7A1CEC9C29}" srcOrd="0" destOrd="0" presId="urn:microsoft.com/office/officeart/2018/5/layout/IconCircleLabelList"/>
    <dgm:cxn modelId="{5D3F128F-1BB7-4942-BC5F-EC93A1173D04}" type="presOf" srcId="{E3155397-A5D1-441B-90AB-726A0F02F240}" destId="{F0328827-96CA-481C-B13E-3708C9CDF3D0}" srcOrd="0" destOrd="0" presId="urn:microsoft.com/office/officeart/2018/5/layout/IconCircleLabelList"/>
    <dgm:cxn modelId="{D6D0EDBE-70F1-4AE4-92BE-08BB3F10F656}" srcId="{10957BC9-4D50-48B6-A31F-DA445F48CA71}" destId="{D2C8AECF-D8DA-4091-A7C5-0C915F7D8C7F}" srcOrd="3" destOrd="0" parTransId="{0ED611D8-8FD2-4D71-ACF2-5DD80A64D29D}" sibTransId="{FE07D583-2643-4208-8799-AD5076AA17F9}"/>
    <dgm:cxn modelId="{845C6CC1-8D8A-42EE-9E2B-BFBB00F6AD7A}" srcId="{10957BC9-4D50-48B6-A31F-DA445F48CA71}" destId="{2D7475CA-8E61-4059-963F-35D68998D758}" srcOrd="1" destOrd="0" parTransId="{855A9FFF-E13A-47BC-B9EB-9803F0C9E090}" sibTransId="{73F8A1F4-4D3F-46F5-914A-F586D2C6D81D}"/>
    <dgm:cxn modelId="{4B6E37C9-D0F3-460F-9F46-B66BB10DAE59}" srcId="{10957BC9-4D50-48B6-A31F-DA445F48CA71}" destId="{C42A5141-63E6-4D2E-85B7-8842C0D8CBCD}" srcOrd="4" destOrd="0" parTransId="{5909C8DE-DED1-4371-81ED-AADF706BF47C}" sibTransId="{19DF3B03-1AAD-4217-80D7-C7C69538275C}"/>
    <dgm:cxn modelId="{49BA1BE6-2E38-47AF-B5FA-42D9B46BF3EC}" srcId="{10957BC9-4D50-48B6-A31F-DA445F48CA71}" destId="{E3155397-A5D1-441B-90AB-726A0F02F240}" srcOrd="2" destOrd="0" parTransId="{1F2F465E-F08C-4E33-A3C2-4FCC7EEB3328}" sibTransId="{5E533E9C-04FA-4193-94C4-6180597C8966}"/>
    <dgm:cxn modelId="{E27A5DF2-7382-4819-9C70-78770AC03099}" type="presParOf" srcId="{074666FC-5C1E-442D-BEDD-D942B64CF41D}" destId="{4DB67E50-2EED-4753-9D16-0AC6658E9D03}" srcOrd="0" destOrd="0" presId="urn:microsoft.com/office/officeart/2018/5/layout/IconCircleLabelList"/>
    <dgm:cxn modelId="{5EC10DBE-1E8C-487B-A75C-EA6FC47E5772}" type="presParOf" srcId="{4DB67E50-2EED-4753-9D16-0AC6658E9D03}" destId="{5E1E51A9-33D5-4CFC-BA89-B3016F8A90D7}" srcOrd="0" destOrd="0" presId="urn:microsoft.com/office/officeart/2018/5/layout/IconCircleLabelList"/>
    <dgm:cxn modelId="{A85AF9EF-90C6-4588-B36D-1688C388C66C}" type="presParOf" srcId="{4DB67E50-2EED-4753-9D16-0AC6658E9D03}" destId="{05A499EC-C011-4E0A-B5CA-B89E4294E052}" srcOrd="1" destOrd="0" presId="urn:microsoft.com/office/officeart/2018/5/layout/IconCircleLabelList"/>
    <dgm:cxn modelId="{9E735AC1-BBFD-47E9-A4CF-48E29CDE8AE5}" type="presParOf" srcId="{4DB67E50-2EED-4753-9D16-0AC6658E9D03}" destId="{C847178F-8D94-44DF-814A-ED0E7C58D1A1}" srcOrd="2" destOrd="0" presId="urn:microsoft.com/office/officeart/2018/5/layout/IconCircleLabelList"/>
    <dgm:cxn modelId="{22450395-755C-4DC4-A0F9-9BBD66E81B04}" type="presParOf" srcId="{4DB67E50-2EED-4753-9D16-0AC6658E9D03}" destId="{1BC6131A-6B8A-4745-B4C8-AAC9928D9D1F}" srcOrd="3" destOrd="0" presId="urn:microsoft.com/office/officeart/2018/5/layout/IconCircleLabelList"/>
    <dgm:cxn modelId="{DEEB5ACF-6BC7-4EC3-96F7-FF4F52578D20}" type="presParOf" srcId="{074666FC-5C1E-442D-BEDD-D942B64CF41D}" destId="{D9E1FB23-D0FF-4EDB-9CC1-856AC051BA6E}" srcOrd="1" destOrd="0" presId="urn:microsoft.com/office/officeart/2018/5/layout/IconCircleLabelList"/>
    <dgm:cxn modelId="{44DBF2C6-AB6E-4DDD-9AB7-EA7146CD21D2}" type="presParOf" srcId="{074666FC-5C1E-442D-BEDD-D942B64CF41D}" destId="{6497C68B-A050-4534-90F4-6AA374680118}" srcOrd="2" destOrd="0" presId="urn:microsoft.com/office/officeart/2018/5/layout/IconCircleLabelList"/>
    <dgm:cxn modelId="{9FE2FE18-46CB-4276-A5C6-63F3C5CC61F5}" type="presParOf" srcId="{6497C68B-A050-4534-90F4-6AA374680118}" destId="{1C8BACAC-8022-4FEE-9183-D8D9901C565F}" srcOrd="0" destOrd="0" presId="urn:microsoft.com/office/officeart/2018/5/layout/IconCircleLabelList"/>
    <dgm:cxn modelId="{4829102A-7783-4108-B447-5776BD17107D}" type="presParOf" srcId="{6497C68B-A050-4534-90F4-6AA374680118}" destId="{9850A68B-7F2B-4131-BA63-7C1E83144291}" srcOrd="1" destOrd="0" presId="urn:microsoft.com/office/officeart/2018/5/layout/IconCircleLabelList"/>
    <dgm:cxn modelId="{E5D85276-21A9-49D2-A090-3F551A68E402}" type="presParOf" srcId="{6497C68B-A050-4534-90F4-6AA374680118}" destId="{C025458D-63A6-4888-A549-74F57284B429}" srcOrd="2" destOrd="0" presId="urn:microsoft.com/office/officeart/2018/5/layout/IconCircleLabelList"/>
    <dgm:cxn modelId="{5B00F751-1E9D-4D8C-9437-7BDC5DFBB3FC}" type="presParOf" srcId="{6497C68B-A050-4534-90F4-6AA374680118}" destId="{A61F860F-BFDC-477D-A8D0-7C7A1CEC9C29}" srcOrd="3" destOrd="0" presId="urn:microsoft.com/office/officeart/2018/5/layout/IconCircleLabelList"/>
    <dgm:cxn modelId="{6E61B470-F1D8-404E-92B8-76ADDF4AC6B6}" type="presParOf" srcId="{074666FC-5C1E-442D-BEDD-D942B64CF41D}" destId="{AD92992A-BA45-4FC5-AD43-D669D5145646}" srcOrd="3" destOrd="0" presId="urn:microsoft.com/office/officeart/2018/5/layout/IconCircleLabelList"/>
    <dgm:cxn modelId="{9B40EF38-DC9E-49C9-A8E1-D94227A3AE8F}" type="presParOf" srcId="{074666FC-5C1E-442D-BEDD-D942B64CF41D}" destId="{E5F29051-9F78-46D3-B42D-8D7863CA5D92}" srcOrd="4" destOrd="0" presId="urn:microsoft.com/office/officeart/2018/5/layout/IconCircleLabelList"/>
    <dgm:cxn modelId="{3A885BEB-7151-4DDE-85BC-AB9CC0058B77}" type="presParOf" srcId="{E5F29051-9F78-46D3-B42D-8D7863CA5D92}" destId="{39B2E379-2AC3-4722-B486-68F5D0C6D63D}" srcOrd="0" destOrd="0" presId="urn:microsoft.com/office/officeart/2018/5/layout/IconCircleLabelList"/>
    <dgm:cxn modelId="{6428BD29-D095-4A6F-BD6F-E76378F6C968}" type="presParOf" srcId="{E5F29051-9F78-46D3-B42D-8D7863CA5D92}" destId="{D4732079-51E0-41CA-A8EE-481DF258CCF7}" srcOrd="1" destOrd="0" presId="urn:microsoft.com/office/officeart/2018/5/layout/IconCircleLabelList"/>
    <dgm:cxn modelId="{CE784A15-63D3-4FCD-BD30-D0CDFC7C1B43}" type="presParOf" srcId="{E5F29051-9F78-46D3-B42D-8D7863CA5D92}" destId="{289E7DF7-876A-4A88-B2BC-F05BF608E69B}" srcOrd="2" destOrd="0" presId="urn:microsoft.com/office/officeart/2018/5/layout/IconCircleLabelList"/>
    <dgm:cxn modelId="{20CF82F9-2F00-4827-8CAD-DDD0D10F4366}" type="presParOf" srcId="{E5F29051-9F78-46D3-B42D-8D7863CA5D92}" destId="{F0328827-96CA-481C-B13E-3708C9CDF3D0}" srcOrd="3" destOrd="0" presId="urn:microsoft.com/office/officeart/2018/5/layout/IconCircleLabelList"/>
    <dgm:cxn modelId="{0398C4A9-B065-4C9A-89EB-E6F5872B6869}" type="presParOf" srcId="{074666FC-5C1E-442D-BEDD-D942B64CF41D}" destId="{4895963E-744F-43E9-8AB3-4D954F0B45D3}" srcOrd="5" destOrd="0" presId="urn:microsoft.com/office/officeart/2018/5/layout/IconCircleLabelList"/>
    <dgm:cxn modelId="{F5376F4C-F7B4-4726-B381-6FEB60B8C57C}" type="presParOf" srcId="{074666FC-5C1E-442D-BEDD-D942B64CF41D}" destId="{180FFE8D-F678-464B-927C-421875E8C135}" srcOrd="6" destOrd="0" presId="urn:microsoft.com/office/officeart/2018/5/layout/IconCircleLabelList"/>
    <dgm:cxn modelId="{27B2FE1C-EE4C-422A-A510-C74D04225CEF}" type="presParOf" srcId="{180FFE8D-F678-464B-927C-421875E8C135}" destId="{192589B3-99AC-45CD-99FF-E24C6BA33844}" srcOrd="0" destOrd="0" presId="urn:microsoft.com/office/officeart/2018/5/layout/IconCircleLabelList"/>
    <dgm:cxn modelId="{01650D91-DB6A-457C-8BAA-B8244F31D896}" type="presParOf" srcId="{180FFE8D-F678-464B-927C-421875E8C135}" destId="{7BBE8336-9588-4546-8299-96A3431DE84F}" srcOrd="1" destOrd="0" presId="urn:microsoft.com/office/officeart/2018/5/layout/IconCircleLabelList"/>
    <dgm:cxn modelId="{AD504508-27DA-4496-ABB5-F707DDBECD2E}" type="presParOf" srcId="{180FFE8D-F678-464B-927C-421875E8C135}" destId="{87512135-660F-4CCB-B7FA-49E19B0783EB}" srcOrd="2" destOrd="0" presId="urn:microsoft.com/office/officeart/2018/5/layout/IconCircleLabelList"/>
    <dgm:cxn modelId="{79C147A5-7F2F-4BB1-BCAD-91A8D90B2614}" type="presParOf" srcId="{180FFE8D-F678-464B-927C-421875E8C135}" destId="{48EECD41-668C-45FB-8CC6-F16BCE6EEBBC}" srcOrd="3" destOrd="0" presId="urn:microsoft.com/office/officeart/2018/5/layout/IconCircleLabelList"/>
    <dgm:cxn modelId="{2CE4FA0E-1142-44C7-A562-3B94309122DF}" type="presParOf" srcId="{074666FC-5C1E-442D-BEDD-D942B64CF41D}" destId="{F4BBED65-CB9A-4C59-B97D-6E609097C1CE}" srcOrd="7" destOrd="0" presId="urn:microsoft.com/office/officeart/2018/5/layout/IconCircleLabelList"/>
    <dgm:cxn modelId="{CB4D2CE4-D701-4E98-B121-88E50C4AADF8}" type="presParOf" srcId="{074666FC-5C1E-442D-BEDD-D942B64CF41D}" destId="{6096BB3F-0BE7-4CF3-9815-F1F61F6F5148}" srcOrd="8" destOrd="0" presId="urn:microsoft.com/office/officeart/2018/5/layout/IconCircleLabelList"/>
    <dgm:cxn modelId="{8A04311E-3F47-4479-8AE0-8B95021D7005}" type="presParOf" srcId="{6096BB3F-0BE7-4CF3-9815-F1F61F6F5148}" destId="{EFCF9BF5-7AFB-43A6-8F58-9B773D0877EC}" srcOrd="0" destOrd="0" presId="urn:microsoft.com/office/officeart/2018/5/layout/IconCircleLabelList"/>
    <dgm:cxn modelId="{4154B84A-5478-4B28-83DC-195EC414E418}" type="presParOf" srcId="{6096BB3F-0BE7-4CF3-9815-F1F61F6F5148}" destId="{7981E848-F793-416F-BCD1-C44CEBEBDFFE}" srcOrd="1" destOrd="0" presId="urn:microsoft.com/office/officeart/2018/5/layout/IconCircleLabelList"/>
    <dgm:cxn modelId="{C0C14126-2443-4C97-95B5-9F5A5856A402}" type="presParOf" srcId="{6096BB3F-0BE7-4CF3-9815-F1F61F6F5148}" destId="{E84205F6-15B4-4CE3-821A-AEF6A6EC4D14}" srcOrd="2" destOrd="0" presId="urn:microsoft.com/office/officeart/2018/5/layout/IconCircleLabelList"/>
    <dgm:cxn modelId="{87814C3E-B1AC-410B-878C-C7F5ED289E1F}" type="presParOf" srcId="{6096BB3F-0BE7-4CF3-9815-F1F61F6F5148}" destId="{33A38C0B-B737-4480-9B21-BDBF8D2A2DE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3EA635-3A21-4309-894E-18C689779C1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D9DDAE7-E91F-43CA-8B31-25AFB357221D}">
      <dgm:prSet/>
      <dgm:spPr/>
      <dgm:t>
        <a:bodyPr/>
        <a:lstStyle/>
        <a:p>
          <a:r>
            <a:rPr lang="en-US"/>
            <a:t>Lack of training using WebEx (staff)</a:t>
          </a:r>
        </a:p>
      </dgm:t>
    </dgm:pt>
    <dgm:pt modelId="{39B0EF47-30BF-4CCE-9AAE-2845E6D51AF4}" type="parTrans" cxnId="{A8CA9C12-F412-4D19-B72D-1E32B0100CF8}">
      <dgm:prSet/>
      <dgm:spPr/>
      <dgm:t>
        <a:bodyPr/>
        <a:lstStyle/>
        <a:p>
          <a:endParaRPr lang="en-US"/>
        </a:p>
      </dgm:t>
    </dgm:pt>
    <dgm:pt modelId="{AE87A894-4B17-427E-A295-308FACD80CDD}" type="sibTrans" cxnId="{A8CA9C12-F412-4D19-B72D-1E32B0100CF8}">
      <dgm:prSet/>
      <dgm:spPr/>
      <dgm:t>
        <a:bodyPr/>
        <a:lstStyle/>
        <a:p>
          <a:endParaRPr lang="en-US"/>
        </a:p>
      </dgm:t>
    </dgm:pt>
    <dgm:pt modelId="{D55DFE36-CCB9-4594-A30C-51807E0B9EFF}">
      <dgm:prSet/>
      <dgm:spPr/>
      <dgm:t>
        <a:bodyPr/>
        <a:lstStyle/>
        <a:p>
          <a:r>
            <a:rPr lang="en-US"/>
            <a:t>Digital Divide – seniors don’t have computers, internet, smart phones</a:t>
          </a:r>
        </a:p>
      </dgm:t>
    </dgm:pt>
    <dgm:pt modelId="{DC1032A0-9E74-4F29-9DB2-1DDD41446501}" type="parTrans" cxnId="{D61B9A64-31B8-4E4C-9131-BA48DE128CB0}">
      <dgm:prSet/>
      <dgm:spPr/>
      <dgm:t>
        <a:bodyPr/>
        <a:lstStyle/>
        <a:p>
          <a:endParaRPr lang="en-US"/>
        </a:p>
      </dgm:t>
    </dgm:pt>
    <dgm:pt modelId="{73624300-546D-4505-A143-480F9C3CA7C2}" type="sibTrans" cxnId="{D61B9A64-31B8-4E4C-9131-BA48DE128CB0}">
      <dgm:prSet/>
      <dgm:spPr/>
      <dgm:t>
        <a:bodyPr/>
        <a:lstStyle/>
        <a:p>
          <a:endParaRPr lang="en-US"/>
        </a:p>
      </dgm:t>
    </dgm:pt>
    <dgm:pt modelId="{C25F757F-DAF1-44BB-840E-AC73D812C53F}">
      <dgm:prSet/>
      <dgm:spPr/>
      <dgm:t>
        <a:bodyPr/>
        <a:lstStyle/>
        <a:p>
          <a:r>
            <a:rPr lang="en-US"/>
            <a:t>Connecting members to WebEx and other virtual platforms</a:t>
          </a:r>
        </a:p>
      </dgm:t>
    </dgm:pt>
    <dgm:pt modelId="{DF5E9AB8-5B77-4AC6-BB31-3C438171BE5C}" type="parTrans" cxnId="{29F69DFA-D0F5-4900-BBD5-4A10809E73C8}">
      <dgm:prSet/>
      <dgm:spPr/>
      <dgm:t>
        <a:bodyPr/>
        <a:lstStyle/>
        <a:p>
          <a:endParaRPr lang="en-US"/>
        </a:p>
      </dgm:t>
    </dgm:pt>
    <dgm:pt modelId="{D18E5C72-3A25-429E-AA9C-8649C157A9C9}" type="sibTrans" cxnId="{29F69DFA-D0F5-4900-BBD5-4A10809E73C8}">
      <dgm:prSet/>
      <dgm:spPr/>
      <dgm:t>
        <a:bodyPr/>
        <a:lstStyle/>
        <a:p>
          <a:endParaRPr lang="en-US"/>
        </a:p>
      </dgm:t>
    </dgm:pt>
    <dgm:pt modelId="{C8CB437E-1B06-4D9D-8042-5EA96412EA47}">
      <dgm:prSet/>
      <dgm:spPr/>
      <dgm:t>
        <a:bodyPr/>
        <a:lstStyle/>
        <a:p>
          <a:r>
            <a:rPr lang="en-US"/>
            <a:t>Phone/Conference calls – background noise and feedback</a:t>
          </a:r>
        </a:p>
      </dgm:t>
    </dgm:pt>
    <dgm:pt modelId="{A1DEE196-D50E-4A61-9600-3D74918BA8BA}" type="parTrans" cxnId="{2F9CF517-330A-4223-B3CA-7CC11376CD33}">
      <dgm:prSet/>
      <dgm:spPr/>
      <dgm:t>
        <a:bodyPr/>
        <a:lstStyle/>
        <a:p>
          <a:endParaRPr lang="en-US"/>
        </a:p>
      </dgm:t>
    </dgm:pt>
    <dgm:pt modelId="{865A7105-6D71-4068-B2EF-605A7E0AB83F}" type="sibTrans" cxnId="{2F9CF517-330A-4223-B3CA-7CC11376CD33}">
      <dgm:prSet/>
      <dgm:spPr/>
      <dgm:t>
        <a:bodyPr/>
        <a:lstStyle/>
        <a:p>
          <a:endParaRPr lang="en-US"/>
        </a:p>
      </dgm:t>
    </dgm:pt>
    <dgm:pt modelId="{183043D3-A3DE-45AB-B899-DCAF3E6625F2}" type="pres">
      <dgm:prSet presAssocID="{1C3EA635-3A21-4309-894E-18C689779C18}" presName="matrix" presStyleCnt="0">
        <dgm:presLayoutVars>
          <dgm:chMax val="1"/>
          <dgm:dir/>
          <dgm:resizeHandles val="exact"/>
        </dgm:presLayoutVars>
      </dgm:prSet>
      <dgm:spPr/>
    </dgm:pt>
    <dgm:pt modelId="{54ADD0B0-CF8A-4AE6-A6CF-63E1BA3447A7}" type="pres">
      <dgm:prSet presAssocID="{1C3EA635-3A21-4309-894E-18C689779C18}" presName="diamond" presStyleLbl="bgShp" presStyleIdx="0" presStyleCnt="1"/>
      <dgm:spPr/>
    </dgm:pt>
    <dgm:pt modelId="{919DC002-6232-490F-87B6-21FD3CAAA3E0}" type="pres">
      <dgm:prSet presAssocID="{1C3EA635-3A21-4309-894E-18C689779C1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A28A760-2562-4165-979C-296A154E06C3}" type="pres">
      <dgm:prSet presAssocID="{1C3EA635-3A21-4309-894E-18C689779C1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812F384-FA80-4BD6-BF91-CD5EE67632EB}" type="pres">
      <dgm:prSet presAssocID="{1C3EA635-3A21-4309-894E-18C689779C1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EB99120-2657-4CEA-A5F9-8CC4BCECAB99}" type="pres">
      <dgm:prSet presAssocID="{1C3EA635-3A21-4309-894E-18C689779C1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8CA9C12-F412-4D19-B72D-1E32B0100CF8}" srcId="{1C3EA635-3A21-4309-894E-18C689779C18}" destId="{3D9DDAE7-E91F-43CA-8B31-25AFB357221D}" srcOrd="0" destOrd="0" parTransId="{39B0EF47-30BF-4CCE-9AAE-2845E6D51AF4}" sibTransId="{AE87A894-4B17-427E-A295-308FACD80CDD}"/>
    <dgm:cxn modelId="{2F9CF517-330A-4223-B3CA-7CC11376CD33}" srcId="{1C3EA635-3A21-4309-894E-18C689779C18}" destId="{C8CB437E-1B06-4D9D-8042-5EA96412EA47}" srcOrd="3" destOrd="0" parTransId="{A1DEE196-D50E-4A61-9600-3D74918BA8BA}" sibTransId="{865A7105-6D71-4068-B2EF-605A7E0AB83F}"/>
    <dgm:cxn modelId="{9BDF3F25-EBC4-42BA-9205-CD98F2E7D12B}" type="presOf" srcId="{D55DFE36-CCB9-4594-A30C-51807E0B9EFF}" destId="{1A28A760-2562-4165-979C-296A154E06C3}" srcOrd="0" destOrd="0" presId="urn:microsoft.com/office/officeart/2005/8/layout/matrix3"/>
    <dgm:cxn modelId="{EF73AC2F-4DC8-4E42-917E-45BED3EF86DA}" type="presOf" srcId="{C8CB437E-1B06-4D9D-8042-5EA96412EA47}" destId="{EEB99120-2657-4CEA-A5F9-8CC4BCECAB99}" srcOrd="0" destOrd="0" presId="urn:microsoft.com/office/officeart/2005/8/layout/matrix3"/>
    <dgm:cxn modelId="{7BECC03E-F32E-4C02-9F51-D03362E3A855}" type="presOf" srcId="{1C3EA635-3A21-4309-894E-18C689779C18}" destId="{183043D3-A3DE-45AB-B899-DCAF3E6625F2}" srcOrd="0" destOrd="0" presId="urn:microsoft.com/office/officeart/2005/8/layout/matrix3"/>
    <dgm:cxn modelId="{D61B9A64-31B8-4E4C-9131-BA48DE128CB0}" srcId="{1C3EA635-3A21-4309-894E-18C689779C18}" destId="{D55DFE36-CCB9-4594-A30C-51807E0B9EFF}" srcOrd="1" destOrd="0" parTransId="{DC1032A0-9E74-4F29-9DB2-1DDD41446501}" sibTransId="{73624300-546D-4505-A143-480F9C3CA7C2}"/>
    <dgm:cxn modelId="{025DA845-3647-4854-B258-570440DE6E26}" type="presOf" srcId="{C25F757F-DAF1-44BB-840E-AC73D812C53F}" destId="{3812F384-FA80-4BD6-BF91-CD5EE67632EB}" srcOrd="0" destOrd="0" presId="urn:microsoft.com/office/officeart/2005/8/layout/matrix3"/>
    <dgm:cxn modelId="{6245CDC8-DA74-413E-B74C-34A92E00A06E}" type="presOf" srcId="{3D9DDAE7-E91F-43CA-8B31-25AFB357221D}" destId="{919DC002-6232-490F-87B6-21FD3CAAA3E0}" srcOrd="0" destOrd="0" presId="urn:microsoft.com/office/officeart/2005/8/layout/matrix3"/>
    <dgm:cxn modelId="{29F69DFA-D0F5-4900-BBD5-4A10809E73C8}" srcId="{1C3EA635-3A21-4309-894E-18C689779C18}" destId="{C25F757F-DAF1-44BB-840E-AC73D812C53F}" srcOrd="2" destOrd="0" parTransId="{DF5E9AB8-5B77-4AC6-BB31-3C438171BE5C}" sibTransId="{D18E5C72-3A25-429E-AA9C-8649C157A9C9}"/>
    <dgm:cxn modelId="{67A6F24E-22F0-4620-A5A6-6C8341A98FE2}" type="presParOf" srcId="{183043D3-A3DE-45AB-B899-DCAF3E6625F2}" destId="{54ADD0B0-CF8A-4AE6-A6CF-63E1BA3447A7}" srcOrd="0" destOrd="0" presId="urn:microsoft.com/office/officeart/2005/8/layout/matrix3"/>
    <dgm:cxn modelId="{4045AB8C-08A5-470B-ABDD-D0DE5C572622}" type="presParOf" srcId="{183043D3-A3DE-45AB-B899-DCAF3E6625F2}" destId="{919DC002-6232-490F-87B6-21FD3CAAA3E0}" srcOrd="1" destOrd="0" presId="urn:microsoft.com/office/officeart/2005/8/layout/matrix3"/>
    <dgm:cxn modelId="{59026C2C-70A2-4CB4-9108-D770AC1B740B}" type="presParOf" srcId="{183043D3-A3DE-45AB-B899-DCAF3E6625F2}" destId="{1A28A760-2562-4165-979C-296A154E06C3}" srcOrd="2" destOrd="0" presId="urn:microsoft.com/office/officeart/2005/8/layout/matrix3"/>
    <dgm:cxn modelId="{4AD440EF-DAD1-491C-B267-2F0B71257A68}" type="presParOf" srcId="{183043D3-A3DE-45AB-B899-DCAF3E6625F2}" destId="{3812F384-FA80-4BD6-BF91-CD5EE67632EB}" srcOrd="3" destOrd="0" presId="urn:microsoft.com/office/officeart/2005/8/layout/matrix3"/>
    <dgm:cxn modelId="{157D4B81-52A4-40A7-A6F5-D7A780EF118B}" type="presParOf" srcId="{183043D3-A3DE-45AB-B899-DCAF3E6625F2}" destId="{EEB99120-2657-4CEA-A5F9-8CC4BCECAB9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C8AF7-DD8A-47A5-8605-6702E758AE15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90B4B-8DE2-4127-A30A-AB721BF2DD95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15 Senior Centers throughout city</a:t>
          </a:r>
        </a:p>
      </dsp:txBody>
      <dsp:txXfrm>
        <a:off x="0" y="623"/>
        <a:ext cx="6492875" cy="1020830"/>
      </dsp:txXfrm>
    </dsp:sp>
    <dsp:sp modelId="{2204E70C-6248-49DB-AED8-DE106D58AEA8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569075-5297-4C7B-990E-0D3AB692A94B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3 staff members per center</a:t>
          </a:r>
        </a:p>
      </dsp:txBody>
      <dsp:txXfrm>
        <a:off x="0" y="1021453"/>
        <a:ext cx="6492875" cy="1020830"/>
      </dsp:txXfrm>
    </dsp:sp>
    <dsp:sp modelId="{AC92C0E9-DF74-4DB9-8AB5-3F6426129E07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A7D6E-E0AA-4911-9E69-51C336A8EBFC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Congregate lunch served daily</a:t>
          </a:r>
        </a:p>
      </dsp:txBody>
      <dsp:txXfrm>
        <a:off x="0" y="2042284"/>
        <a:ext cx="6492875" cy="1020830"/>
      </dsp:txXfrm>
    </dsp:sp>
    <dsp:sp modelId="{18D5CC9D-933C-402D-800D-21F5DDA5BC6D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6FAC9-4B82-481E-8673-219BD5AE2B44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Social, recreational and educational programs and activities</a:t>
          </a:r>
        </a:p>
      </dsp:txBody>
      <dsp:txXfrm>
        <a:off x="0" y="3063115"/>
        <a:ext cx="6492875" cy="1020830"/>
      </dsp:txXfrm>
    </dsp:sp>
    <dsp:sp modelId="{10E00FA4-16E8-4EA7-BEEE-79D1A492F14E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1CA39-37D1-4B6C-ACA0-FA0FBFDE4F38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Social Service presentations and assistance</a:t>
          </a:r>
        </a:p>
      </dsp:txBody>
      <dsp:txXfrm>
        <a:off x="0" y="4083946"/>
        <a:ext cx="6492875" cy="1020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E51A9-33D5-4CFC-BA89-B3016F8A90D7}">
      <dsp:nvSpPr>
        <dsp:cNvPr id="0" name=""/>
        <dsp:cNvSpPr/>
      </dsp:nvSpPr>
      <dsp:spPr>
        <a:xfrm>
          <a:off x="334843" y="523162"/>
          <a:ext cx="1042242" cy="10422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A499EC-C011-4E0A-B5CA-B89E4294E052}">
      <dsp:nvSpPr>
        <dsp:cNvPr id="0" name=""/>
        <dsp:cNvSpPr/>
      </dsp:nvSpPr>
      <dsp:spPr>
        <a:xfrm>
          <a:off x="556960" y="745279"/>
          <a:ext cx="598007" cy="5980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6131A-6B8A-4745-B4C8-AAC9928D9D1F}">
      <dsp:nvSpPr>
        <dsp:cNvPr id="0" name=""/>
        <dsp:cNvSpPr/>
      </dsp:nvSpPr>
      <dsp:spPr>
        <a:xfrm>
          <a:off x="1667" y="1890037"/>
          <a:ext cx="1708593" cy="683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Fun Bingo</a:t>
          </a:r>
        </a:p>
      </dsp:txBody>
      <dsp:txXfrm>
        <a:off x="1667" y="1890037"/>
        <a:ext cx="1708593" cy="683437"/>
      </dsp:txXfrm>
    </dsp:sp>
    <dsp:sp modelId="{1C8BACAC-8022-4FEE-9183-D8D9901C565F}">
      <dsp:nvSpPr>
        <dsp:cNvPr id="0" name=""/>
        <dsp:cNvSpPr/>
      </dsp:nvSpPr>
      <dsp:spPr>
        <a:xfrm>
          <a:off x="2342440" y="523162"/>
          <a:ext cx="1042242" cy="10422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0A68B-7F2B-4131-BA63-7C1E83144291}">
      <dsp:nvSpPr>
        <dsp:cNvPr id="0" name=""/>
        <dsp:cNvSpPr/>
      </dsp:nvSpPr>
      <dsp:spPr>
        <a:xfrm>
          <a:off x="2595038" y="734438"/>
          <a:ext cx="598007" cy="5980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F860F-BFDC-477D-A8D0-7C7A1CEC9C29}">
      <dsp:nvSpPr>
        <dsp:cNvPr id="0" name=""/>
        <dsp:cNvSpPr/>
      </dsp:nvSpPr>
      <dsp:spPr>
        <a:xfrm>
          <a:off x="2009264" y="1890037"/>
          <a:ext cx="1708593" cy="683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Chair Exercise</a:t>
          </a:r>
        </a:p>
      </dsp:txBody>
      <dsp:txXfrm>
        <a:off x="2009264" y="1890037"/>
        <a:ext cx="1708593" cy="683437"/>
      </dsp:txXfrm>
    </dsp:sp>
    <dsp:sp modelId="{39B2E379-2AC3-4722-B486-68F5D0C6D63D}">
      <dsp:nvSpPr>
        <dsp:cNvPr id="0" name=""/>
        <dsp:cNvSpPr/>
      </dsp:nvSpPr>
      <dsp:spPr>
        <a:xfrm>
          <a:off x="4350038" y="523162"/>
          <a:ext cx="1042242" cy="10422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32079-51E0-41CA-A8EE-481DF258CCF7}">
      <dsp:nvSpPr>
        <dsp:cNvPr id="0" name=""/>
        <dsp:cNvSpPr/>
      </dsp:nvSpPr>
      <dsp:spPr>
        <a:xfrm>
          <a:off x="4572155" y="745279"/>
          <a:ext cx="598007" cy="5980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328827-96CA-481C-B13E-3708C9CDF3D0}">
      <dsp:nvSpPr>
        <dsp:cNvPr id="0" name=""/>
        <dsp:cNvSpPr/>
      </dsp:nvSpPr>
      <dsp:spPr>
        <a:xfrm>
          <a:off x="4016862" y="1890037"/>
          <a:ext cx="1708593" cy="683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Trivia</a:t>
          </a:r>
        </a:p>
      </dsp:txBody>
      <dsp:txXfrm>
        <a:off x="4016862" y="1890037"/>
        <a:ext cx="1708593" cy="683437"/>
      </dsp:txXfrm>
    </dsp:sp>
    <dsp:sp modelId="{192589B3-99AC-45CD-99FF-E24C6BA33844}">
      <dsp:nvSpPr>
        <dsp:cNvPr id="0" name=""/>
        <dsp:cNvSpPr/>
      </dsp:nvSpPr>
      <dsp:spPr>
        <a:xfrm>
          <a:off x="6357636" y="523162"/>
          <a:ext cx="1042242" cy="104224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E8336-9588-4546-8299-96A3431DE84F}">
      <dsp:nvSpPr>
        <dsp:cNvPr id="0" name=""/>
        <dsp:cNvSpPr/>
      </dsp:nvSpPr>
      <dsp:spPr>
        <a:xfrm>
          <a:off x="6579753" y="745279"/>
          <a:ext cx="598007" cy="5980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ECD41-668C-45FB-8CC6-F16BCE6EEBBC}">
      <dsp:nvSpPr>
        <dsp:cNvPr id="0" name=""/>
        <dsp:cNvSpPr/>
      </dsp:nvSpPr>
      <dsp:spPr>
        <a:xfrm>
          <a:off x="6024460" y="1890037"/>
          <a:ext cx="1708593" cy="683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Health and Nutrition Presentations</a:t>
          </a:r>
        </a:p>
      </dsp:txBody>
      <dsp:txXfrm>
        <a:off x="6024460" y="1890037"/>
        <a:ext cx="1708593" cy="683437"/>
      </dsp:txXfrm>
    </dsp:sp>
    <dsp:sp modelId="{EFCF9BF5-7AFB-43A6-8F58-9B773D0877EC}">
      <dsp:nvSpPr>
        <dsp:cNvPr id="0" name=""/>
        <dsp:cNvSpPr/>
      </dsp:nvSpPr>
      <dsp:spPr>
        <a:xfrm>
          <a:off x="8365233" y="523162"/>
          <a:ext cx="1042242" cy="104224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81E848-F793-416F-BCD1-C44CEBEBDFFE}">
      <dsp:nvSpPr>
        <dsp:cNvPr id="0" name=""/>
        <dsp:cNvSpPr/>
      </dsp:nvSpPr>
      <dsp:spPr>
        <a:xfrm>
          <a:off x="8587350" y="745279"/>
          <a:ext cx="598007" cy="59800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38C0B-B737-4480-9B21-BDBF8D2A2DE2}">
      <dsp:nvSpPr>
        <dsp:cNvPr id="0" name=""/>
        <dsp:cNvSpPr/>
      </dsp:nvSpPr>
      <dsp:spPr>
        <a:xfrm>
          <a:off x="8032057" y="1890037"/>
          <a:ext cx="1708593" cy="683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Storytime, Reminiscing, Reading Hour</a:t>
          </a:r>
        </a:p>
      </dsp:txBody>
      <dsp:txXfrm>
        <a:off x="8032057" y="1890037"/>
        <a:ext cx="1708593" cy="6834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DD0B0-CF8A-4AE6-A6CF-63E1BA3447A7}">
      <dsp:nvSpPr>
        <dsp:cNvPr id="0" name=""/>
        <dsp:cNvSpPr/>
      </dsp:nvSpPr>
      <dsp:spPr>
        <a:xfrm>
          <a:off x="835534" y="0"/>
          <a:ext cx="4566291" cy="4566291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DC002-6232-490F-87B6-21FD3CAAA3E0}">
      <dsp:nvSpPr>
        <dsp:cNvPr id="0" name=""/>
        <dsp:cNvSpPr/>
      </dsp:nvSpPr>
      <dsp:spPr>
        <a:xfrm>
          <a:off x="1269331" y="433797"/>
          <a:ext cx="1780853" cy="17808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Lack of training using WebEx (staff)</a:t>
          </a:r>
        </a:p>
      </dsp:txBody>
      <dsp:txXfrm>
        <a:off x="1356265" y="520731"/>
        <a:ext cx="1606985" cy="1606985"/>
      </dsp:txXfrm>
    </dsp:sp>
    <dsp:sp modelId="{1A28A760-2562-4165-979C-296A154E06C3}">
      <dsp:nvSpPr>
        <dsp:cNvPr id="0" name=""/>
        <dsp:cNvSpPr/>
      </dsp:nvSpPr>
      <dsp:spPr>
        <a:xfrm>
          <a:off x="3187173" y="433797"/>
          <a:ext cx="1780853" cy="17808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Digital Divide – seniors don’t have computers, internet, smart phones</a:t>
          </a:r>
        </a:p>
      </dsp:txBody>
      <dsp:txXfrm>
        <a:off x="3274107" y="520731"/>
        <a:ext cx="1606985" cy="1606985"/>
      </dsp:txXfrm>
    </dsp:sp>
    <dsp:sp modelId="{3812F384-FA80-4BD6-BF91-CD5EE67632EB}">
      <dsp:nvSpPr>
        <dsp:cNvPr id="0" name=""/>
        <dsp:cNvSpPr/>
      </dsp:nvSpPr>
      <dsp:spPr>
        <a:xfrm>
          <a:off x="1269331" y="2351639"/>
          <a:ext cx="1780853" cy="17808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Connecting members to WebEx and other virtual platforms</a:t>
          </a:r>
        </a:p>
      </dsp:txBody>
      <dsp:txXfrm>
        <a:off x="1356265" y="2438573"/>
        <a:ext cx="1606985" cy="1606985"/>
      </dsp:txXfrm>
    </dsp:sp>
    <dsp:sp modelId="{EEB99120-2657-4CEA-A5F9-8CC4BCECAB99}">
      <dsp:nvSpPr>
        <dsp:cNvPr id="0" name=""/>
        <dsp:cNvSpPr/>
      </dsp:nvSpPr>
      <dsp:spPr>
        <a:xfrm>
          <a:off x="3187173" y="2351639"/>
          <a:ext cx="1780853" cy="17808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Phone/Conference calls – background noise and feedback</a:t>
          </a:r>
        </a:p>
      </dsp:txBody>
      <dsp:txXfrm>
        <a:off x="3274107" y="2438573"/>
        <a:ext cx="1606985" cy="1606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0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65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30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12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12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25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02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8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1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7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4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1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3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3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0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37D4D41-BDB2-4389-9AE0-2679AB7394A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FCEBC8D-6996-4B32-A550-76AFE98E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1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rldefense.com/v3/__https:/www.laparks.org/virtualrecreation__;!!LkjWUF49MRd51_ry!LE0GvWaux11-R7yBp1jPnhuLI9qoZW-Njj8rdii57FVRD8HkrsbSDXtxw2Pq5iUEu2Tz4VfFuWFg$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FFC64-2FB4-488D-B295-63C783B7F6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APRA SENIOR FORUM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137E0-5C7C-423E-965E-A491E488AD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October 21, 2020</a:t>
            </a:r>
          </a:p>
          <a:p>
            <a:r>
              <a:rPr lang="en-US"/>
              <a:t>Patty Contreras, Human Services Program Coordinator</a:t>
            </a:r>
          </a:p>
          <a:p>
            <a:r>
              <a:rPr lang="en-US"/>
              <a:t>City of Phoenix Human Services Department</a:t>
            </a:r>
          </a:p>
        </p:txBody>
      </p:sp>
    </p:spTree>
    <p:extLst>
      <p:ext uri="{BB962C8B-B14F-4D97-AF65-F5344CB8AC3E}">
        <p14:creationId xmlns:p14="http://schemas.microsoft.com/office/powerpoint/2010/main" val="296342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042FB2-CF1D-4039-A33A-34E60BBF4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City of Phoenix Senior Programs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DCBAE1-D57B-4645-85C1-729495EE6C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16248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836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47">
            <a:extLst>
              <a:ext uri="{FF2B5EF4-FFF2-40B4-BE49-F238E27FC236}">
                <a16:creationId xmlns:a16="http://schemas.microsoft.com/office/drawing/2014/main" id="{08751D95-C333-4DEB-90B4-1EAC9A91D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4062127" y="-15832"/>
            <a:ext cx="8129873" cy="6889518"/>
          </a:xfrm>
          <a:custGeom>
            <a:avLst/>
            <a:gdLst>
              <a:gd name="connsiteX0" fmla="*/ 0 w 8129873"/>
              <a:gd name="connsiteY0" fmla="*/ 0 h 6889518"/>
              <a:gd name="connsiteX1" fmla="*/ 0 w 8129873"/>
              <a:gd name="connsiteY1" fmla="*/ 6889518 h 6889518"/>
              <a:gd name="connsiteX2" fmla="*/ 6207942 w 8129873"/>
              <a:gd name="connsiteY2" fmla="*/ 6882299 h 6889518"/>
              <a:gd name="connsiteX3" fmla="*/ 8129873 w 8129873"/>
              <a:gd name="connsiteY3" fmla="*/ 5349831 h 6889518"/>
              <a:gd name="connsiteX4" fmla="*/ 7291674 w 8129873"/>
              <a:gd name="connsiteY4" fmla="*/ 7365 h 688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9873" h="6889518">
                <a:moveTo>
                  <a:pt x="0" y="0"/>
                </a:moveTo>
                <a:lnTo>
                  <a:pt x="0" y="6889518"/>
                </a:lnTo>
                <a:lnTo>
                  <a:pt x="6207942" y="6882299"/>
                </a:lnTo>
                <a:lnTo>
                  <a:pt x="8129873" y="5349831"/>
                </a:lnTo>
                <a:lnTo>
                  <a:pt x="7291674" y="736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BA7535-3851-431E-BDA9-B4F6C1201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3893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F07680B-461A-4AFC-808F-93216679A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C864A04-25C0-4A5F-B6D4-F3859450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5F596D75-78C8-47A8-9225-7C64A6674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28D8641-4FEB-4878-B029-6CC4922EB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B339737-0E88-4165-A752-9E204068D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633AF255-B0DD-4D23-A3F2-DDB221BB1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EED87B6-D94F-4BC7-83D2-10BC3B692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5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sz="3200" dirty="0"/>
              <a:t>COVID-19 PANDEMIC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E8D9E-F68C-48AE-8A03-3F1602169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652441" cy="498794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Senior Centers closed on March 13, 2020</a:t>
            </a:r>
          </a:p>
          <a:p>
            <a:r>
              <a:rPr lang="en-US" sz="2000" dirty="0">
                <a:solidFill>
                  <a:schemeClr val="bg1"/>
                </a:solidFill>
              </a:rPr>
              <a:t>Members are receiving 5 frozen meals delivered on Mondays</a:t>
            </a:r>
          </a:p>
          <a:p>
            <a:r>
              <a:rPr lang="en-US" sz="2000" dirty="0">
                <a:solidFill>
                  <a:schemeClr val="bg1"/>
                </a:solidFill>
              </a:rPr>
              <a:t>Senior Center staff is teleworking</a:t>
            </a:r>
          </a:p>
          <a:p>
            <a:r>
              <a:rPr lang="en-US" sz="2000" dirty="0">
                <a:solidFill>
                  <a:schemeClr val="bg1"/>
                </a:solidFill>
              </a:rPr>
              <a:t>Members receive outreach and well-check calls throughout the week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Senior Companion Program and NAU Nursing Students are assisting with calls</a:t>
            </a:r>
          </a:p>
          <a:p>
            <a:r>
              <a:rPr lang="en-US" sz="2000" dirty="0">
                <a:solidFill>
                  <a:schemeClr val="bg1"/>
                </a:solidFill>
              </a:rPr>
              <a:t>Virtual Programming has begun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WebEx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Conference Calls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3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C7648-56A4-484D-9F46-9E7C0E502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r>
              <a:rPr lang="en-US" dirty="0"/>
              <a:t>VIRTUAL PROGRAMMING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A28EAA-5B35-4EF4-B04C-1AD5F46753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677805"/>
              </p:ext>
            </p:extLst>
          </p:nvPr>
        </p:nvGraphicFramePr>
        <p:xfrm>
          <a:off x="1760705" y="2694562"/>
          <a:ext cx="9742319" cy="309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971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D1B64B-251E-446A-A285-6626C4EC0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02B5D1-60D4-4D5B-AFD9-C986E2274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4E16489-5A93-4D86-AAAD-52DB55A81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99456E-7EAD-49F1-B2FE-C2C561C0BE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22702DF-10E7-4320-B99B-75D2EE97F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EFA49A8-FE55-4D51-B1C9-11F13FFB71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4C63B37C-8CEE-4A72-AFD8-3C2DBD372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1245F86-6106-4758-A825-71AC9D6F9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31C9344-0F3A-41AB-8AF0-FA57E41A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1284051"/>
            <a:ext cx="2812385" cy="3723836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VIRTUAL PROGRAMMING </a:t>
            </a:r>
            <a:br>
              <a:rPr lang="en-US" sz="2800">
                <a:solidFill>
                  <a:srgbClr val="000000"/>
                </a:solidFill>
              </a:rPr>
            </a:br>
            <a:r>
              <a:rPr lang="en-US" sz="2800">
                <a:solidFill>
                  <a:srgbClr val="000000"/>
                </a:solidFill>
              </a:rPr>
              <a:t>ROADBLOCKS AND DRAWBACKS</a:t>
            </a:r>
          </a:p>
        </p:txBody>
      </p:sp>
      <p:sp useBgFill="1">
        <p:nvSpPr>
          <p:cNvPr id="19" name="Rounded Rectangle 16">
            <a:extLst>
              <a:ext uri="{FF2B5EF4-FFF2-40B4-BE49-F238E27FC236}">
                <a16:creationId xmlns:a16="http://schemas.microsoft.com/office/drawing/2014/main" id="{A27AE693-58E8-48BC-8ED0-568ABFEAB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2CC65D-267C-432B-A3A7-4E828F26B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985480"/>
              </p:ext>
            </p:extLst>
          </p:nvPr>
        </p:nvGraphicFramePr>
        <p:xfrm>
          <a:off x="4941201" y="992181"/>
          <a:ext cx="6237359" cy="456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218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85428F22-76B3-4107-AADE-3F9EC95FD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5346FBCF-5353-4172-96F5-4B7EB0777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90265" y="-12875"/>
            <a:ext cx="2604396" cy="6890194"/>
            <a:chOff x="2199787" y="-12875"/>
            <a:chExt cx="2679011" cy="6890194"/>
          </a:xfrm>
        </p:grpSpPr>
        <p:sp useBgFill="1">
          <p:nvSpPr>
            <p:cNvPr id="141" name="Rectangle 19">
              <a:extLst>
                <a:ext uri="{FF2B5EF4-FFF2-40B4-BE49-F238E27FC236}">
                  <a16:creationId xmlns:a16="http://schemas.microsoft.com/office/drawing/2014/main" id="{343F3E6D-808D-43AD-9485-AD0014BEA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199787" y="-12875"/>
              <a:ext cx="2679011" cy="5301468"/>
            </a:xfrm>
            <a:custGeom>
              <a:avLst/>
              <a:gdLst>
                <a:gd name="connsiteX0" fmla="*/ 0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0 w 2570017"/>
                <a:gd name="connsiteY4" fmla="*/ 0 h 2554287"/>
                <a:gd name="connsiteX0" fmla="*/ 904009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904009 w 2570017"/>
                <a:gd name="connsiteY4" fmla="*/ 0 h 2554287"/>
                <a:gd name="connsiteX0" fmla="*/ 644236 w 2570017"/>
                <a:gd name="connsiteY0" fmla="*/ 10391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44236 w 2570017"/>
                <a:gd name="connsiteY4" fmla="*/ 10391 h 2554287"/>
                <a:gd name="connsiteX0" fmla="*/ 633845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33845 w 2570017"/>
                <a:gd name="connsiteY4" fmla="*/ 0 h 2554287"/>
                <a:gd name="connsiteX0" fmla="*/ 675409 w 2611581"/>
                <a:gd name="connsiteY0" fmla="*/ 0 h 2554287"/>
                <a:gd name="connsiteX1" fmla="*/ 2611581 w 2611581"/>
                <a:gd name="connsiteY1" fmla="*/ 0 h 2554287"/>
                <a:gd name="connsiteX2" fmla="*/ 2611581 w 2611581"/>
                <a:gd name="connsiteY2" fmla="*/ 2554287 h 2554287"/>
                <a:gd name="connsiteX3" fmla="*/ 0 w 2611581"/>
                <a:gd name="connsiteY3" fmla="*/ 2554287 h 2554287"/>
                <a:gd name="connsiteX4" fmla="*/ 675409 w 2611581"/>
                <a:gd name="connsiteY4" fmla="*/ 0 h 2554287"/>
                <a:gd name="connsiteX0" fmla="*/ 650979 w 2587151"/>
                <a:gd name="connsiteY0" fmla="*/ 0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650979 w 2587151"/>
                <a:gd name="connsiteY4" fmla="*/ 0 h 2554287"/>
                <a:gd name="connsiteX0" fmla="*/ 730379 w 2587151"/>
                <a:gd name="connsiteY0" fmla="*/ 5692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730379 w 2587151"/>
                <a:gd name="connsiteY4" fmla="*/ 5692 h 2554287"/>
                <a:gd name="connsiteX0" fmla="*/ 864750 w 2587151"/>
                <a:gd name="connsiteY0" fmla="*/ 2847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64750 w 2587151"/>
                <a:gd name="connsiteY4" fmla="*/ 2847 h 2554287"/>
                <a:gd name="connsiteX0" fmla="*/ 883073 w 2587151"/>
                <a:gd name="connsiteY0" fmla="*/ 1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83073 w 2587151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5750 h 2565670"/>
                <a:gd name="connsiteX4" fmla="*/ 895288 w 2611581"/>
                <a:gd name="connsiteY4" fmla="*/ 1 h 2565670"/>
                <a:gd name="connsiteX0" fmla="*/ 1544433 w 3260726"/>
                <a:gd name="connsiteY0" fmla="*/ 1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1544433 w 3260726"/>
                <a:gd name="connsiteY4" fmla="*/ 1 h 2565670"/>
                <a:gd name="connsiteX0" fmla="*/ 921784 w 3260726"/>
                <a:gd name="connsiteY0" fmla="*/ 12347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3260726"/>
                <a:gd name="connsiteY0" fmla="*/ 12347 h 2565670"/>
                <a:gd name="connsiteX1" fmla="*/ 2321160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2322228"/>
                <a:gd name="connsiteY0" fmla="*/ 12347 h 2565670"/>
                <a:gd name="connsiteX1" fmla="*/ 2321160 w 2322228"/>
                <a:gd name="connsiteY1" fmla="*/ 0 h 2565670"/>
                <a:gd name="connsiteX2" fmla="*/ 2320129 w 2322228"/>
                <a:gd name="connsiteY2" fmla="*/ 2565670 h 2565670"/>
                <a:gd name="connsiteX3" fmla="*/ 0 w 2322228"/>
                <a:gd name="connsiteY3" fmla="*/ 2521058 h 2565670"/>
                <a:gd name="connsiteX4" fmla="*/ 921784 w 2322228"/>
                <a:gd name="connsiteY4" fmla="*/ 12347 h 2565670"/>
                <a:gd name="connsiteX0" fmla="*/ 921784 w 2322228"/>
                <a:gd name="connsiteY0" fmla="*/ 0 h 2571841"/>
                <a:gd name="connsiteX1" fmla="*/ 2321160 w 2322228"/>
                <a:gd name="connsiteY1" fmla="*/ 6171 h 2571841"/>
                <a:gd name="connsiteX2" fmla="*/ 2320129 w 2322228"/>
                <a:gd name="connsiteY2" fmla="*/ 2571841 h 2571841"/>
                <a:gd name="connsiteX3" fmla="*/ 0 w 2322228"/>
                <a:gd name="connsiteY3" fmla="*/ 2527229 h 2571841"/>
                <a:gd name="connsiteX4" fmla="*/ 921784 w 2322228"/>
                <a:gd name="connsiteY4" fmla="*/ 0 h 2571841"/>
                <a:gd name="connsiteX0" fmla="*/ 921784 w 2611583"/>
                <a:gd name="connsiteY0" fmla="*/ 0 h 2540977"/>
                <a:gd name="connsiteX1" fmla="*/ 2321160 w 2611583"/>
                <a:gd name="connsiteY1" fmla="*/ 6171 h 2540977"/>
                <a:gd name="connsiteX2" fmla="*/ 2611583 w 2611583"/>
                <a:gd name="connsiteY2" fmla="*/ 2540977 h 2540977"/>
                <a:gd name="connsiteX3" fmla="*/ 0 w 2611583"/>
                <a:gd name="connsiteY3" fmla="*/ 2527229 h 2540977"/>
                <a:gd name="connsiteX4" fmla="*/ 921784 w 2611583"/>
                <a:gd name="connsiteY4" fmla="*/ 0 h 2540977"/>
                <a:gd name="connsiteX0" fmla="*/ 921784 w 2611583"/>
                <a:gd name="connsiteY0" fmla="*/ 2 h 2540979"/>
                <a:gd name="connsiteX1" fmla="*/ 2572870 w 2611583"/>
                <a:gd name="connsiteY1" fmla="*/ 0 h 2540979"/>
                <a:gd name="connsiteX2" fmla="*/ 2611583 w 2611583"/>
                <a:gd name="connsiteY2" fmla="*/ 2540979 h 2540979"/>
                <a:gd name="connsiteX3" fmla="*/ 0 w 2611583"/>
                <a:gd name="connsiteY3" fmla="*/ 2527231 h 2540979"/>
                <a:gd name="connsiteX4" fmla="*/ 921784 w 2611583"/>
                <a:gd name="connsiteY4" fmla="*/ 2 h 2540979"/>
                <a:gd name="connsiteX0" fmla="*/ 921784 w 2705467"/>
                <a:gd name="connsiteY0" fmla="*/ 0 h 2540977"/>
                <a:gd name="connsiteX1" fmla="*/ 2705349 w 2705467"/>
                <a:gd name="connsiteY1" fmla="*/ 6171 h 2540977"/>
                <a:gd name="connsiteX2" fmla="*/ 2611583 w 2705467"/>
                <a:gd name="connsiteY2" fmla="*/ 2540977 h 2540977"/>
                <a:gd name="connsiteX3" fmla="*/ 0 w 2705467"/>
                <a:gd name="connsiteY3" fmla="*/ 2527229 h 2540977"/>
                <a:gd name="connsiteX4" fmla="*/ 921784 w 2705467"/>
                <a:gd name="connsiteY4" fmla="*/ 0 h 2540977"/>
                <a:gd name="connsiteX0" fmla="*/ 921784 w 2718702"/>
                <a:gd name="connsiteY0" fmla="*/ 2 h 2540979"/>
                <a:gd name="connsiteX1" fmla="*/ 2718597 w 2718702"/>
                <a:gd name="connsiteY1" fmla="*/ 0 h 2540979"/>
                <a:gd name="connsiteX2" fmla="*/ 2611583 w 2718702"/>
                <a:gd name="connsiteY2" fmla="*/ 2540979 h 2540979"/>
                <a:gd name="connsiteX3" fmla="*/ 0 w 2718702"/>
                <a:gd name="connsiteY3" fmla="*/ 2527231 h 2540979"/>
                <a:gd name="connsiteX4" fmla="*/ 921784 w 2718702"/>
                <a:gd name="connsiteY4" fmla="*/ 2 h 2540979"/>
                <a:gd name="connsiteX0" fmla="*/ 921784 w 2679012"/>
                <a:gd name="connsiteY0" fmla="*/ 0 h 2540977"/>
                <a:gd name="connsiteX1" fmla="*/ 2678853 w 2679012"/>
                <a:gd name="connsiteY1" fmla="*/ 6171 h 2540977"/>
                <a:gd name="connsiteX2" fmla="*/ 2611583 w 2679012"/>
                <a:gd name="connsiteY2" fmla="*/ 2540977 h 2540977"/>
                <a:gd name="connsiteX3" fmla="*/ 0 w 2679012"/>
                <a:gd name="connsiteY3" fmla="*/ 2527229 h 2540977"/>
                <a:gd name="connsiteX4" fmla="*/ 921784 w 2679012"/>
                <a:gd name="connsiteY4" fmla="*/ 0 h 254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9012" h="2540977">
                  <a:moveTo>
                    <a:pt x="921784" y="0"/>
                  </a:moveTo>
                  <a:lnTo>
                    <a:pt x="2678853" y="6171"/>
                  </a:lnTo>
                  <a:cubicBezTo>
                    <a:pt x="2682925" y="861394"/>
                    <a:pt x="2607511" y="1685754"/>
                    <a:pt x="2611583" y="2540977"/>
                  </a:cubicBezTo>
                  <a:lnTo>
                    <a:pt x="0" y="2527229"/>
                  </a:lnTo>
                  <a:lnTo>
                    <a:pt x="921784" y="0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14598" r="-265621" b="-28686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142" name="Rectangle 20">
              <a:extLst>
                <a:ext uri="{FF2B5EF4-FFF2-40B4-BE49-F238E27FC236}">
                  <a16:creationId xmlns:a16="http://schemas.microsoft.com/office/drawing/2014/main" id="{03DB1AC6-5430-4CD3-BD83-86E675A11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211875" y="5257482"/>
              <a:ext cx="2586931" cy="1619837"/>
            </a:xfrm>
            <a:custGeom>
              <a:avLst/>
              <a:gdLst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0 w 2611581"/>
                <a:gd name="connsiteY3" fmla="*/ 4303713 h 4303713"/>
                <a:gd name="connsiteX4" fmla="*/ 0 w 2611581"/>
                <a:gd name="connsiteY4" fmla="*/ 0 h 4303713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693718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963882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213264 w 2611581"/>
                <a:gd name="connsiteY3" fmla="*/ 4293322 h 4303713"/>
                <a:gd name="connsiteX4" fmla="*/ 0 w 2611581"/>
                <a:gd name="connsiteY4" fmla="*/ 0 h 4303713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171701 w 2611581"/>
                <a:gd name="connsiteY3" fmla="*/ 3638695 h 4303713"/>
                <a:gd name="connsiteX4" fmla="*/ 0 w 2611581"/>
                <a:gd name="connsiteY4" fmla="*/ 0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81054 w 2720934"/>
                <a:gd name="connsiteY3" fmla="*/ 3638695 h 4303713"/>
                <a:gd name="connsiteX4" fmla="*/ 0 w 2720934"/>
                <a:gd name="connsiteY4" fmla="*/ 268283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64231 w 2720934"/>
                <a:gd name="connsiteY3" fmla="*/ 3717600 h 4303713"/>
                <a:gd name="connsiteX4" fmla="*/ 0 w 2720934"/>
                <a:gd name="connsiteY4" fmla="*/ 268283 h 4303713"/>
                <a:gd name="connsiteX0" fmla="*/ 0 w 2720934"/>
                <a:gd name="connsiteY0" fmla="*/ 268283 h 4335275"/>
                <a:gd name="connsiteX1" fmla="*/ 2720934 w 2720934"/>
                <a:gd name="connsiteY1" fmla="*/ 0 h 4335275"/>
                <a:gd name="connsiteX2" fmla="*/ 2653639 w 2720934"/>
                <a:gd name="connsiteY2" fmla="*/ 4335275 h 4335275"/>
                <a:gd name="connsiteX3" fmla="*/ 2264231 w 2720934"/>
                <a:gd name="connsiteY3" fmla="*/ 3717600 h 4335275"/>
                <a:gd name="connsiteX4" fmla="*/ 0 w 2720934"/>
                <a:gd name="connsiteY4" fmla="*/ 268283 h 4335275"/>
                <a:gd name="connsiteX0" fmla="*/ 0 w 2737757"/>
                <a:gd name="connsiteY0" fmla="*/ 236721 h 4335275"/>
                <a:gd name="connsiteX1" fmla="*/ 2737757 w 2737757"/>
                <a:gd name="connsiteY1" fmla="*/ 0 h 4335275"/>
                <a:gd name="connsiteX2" fmla="*/ 2670462 w 2737757"/>
                <a:gd name="connsiteY2" fmla="*/ 4335275 h 4335275"/>
                <a:gd name="connsiteX3" fmla="*/ 2281054 w 2737757"/>
                <a:gd name="connsiteY3" fmla="*/ 3717600 h 4335275"/>
                <a:gd name="connsiteX4" fmla="*/ 0 w 2737757"/>
                <a:gd name="connsiteY4" fmla="*/ 236721 h 4335275"/>
                <a:gd name="connsiteX0" fmla="*/ 0 w 2729346"/>
                <a:gd name="connsiteY0" fmla="*/ 0 h 4098554"/>
                <a:gd name="connsiteX1" fmla="*/ 2729346 w 2729346"/>
                <a:gd name="connsiteY1" fmla="*/ 126250 h 4098554"/>
                <a:gd name="connsiteX2" fmla="*/ 2670462 w 2729346"/>
                <a:gd name="connsiteY2" fmla="*/ 4098554 h 4098554"/>
                <a:gd name="connsiteX3" fmla="*/ 2281054 w 2729346"/>
                <a:gd name="connsiteY3" fmla="*/ 3480879 h 4098554"/>
                <a:gd name="connsiteX4" fmla="*/ 0 w 2729346"/>
                <a:gd name="connsiteY4" fmla="*/ 0 h 4098554"/>
                <a:gd name="connsiteX0" fmla="*/ 0 w 2720934"/>
                <a:gd name="connsiteY0" fmla="*/ 0 h 4098554"/>
                <a:gd name="connsiteX1" fmla="*/ 2720934 w 2720934"/>
                <a:gd name="connsiteY1" fmla="*/ 31562 h 4098554"/>
                <a:gd name="connsiteX2" fmla="*/ 2670462 w 2720934"/>
                <a:gd name="connsiteY2" fmla="*/ 4098554 h 4098554"/>
                <a:gd name="connsiteX3" fmla="*/ 2281054 w 2720934"/>
                <a:gd name="connsiteY3" fmla="*/ 3480879 h 4098554"/>
                <a:gd name="connsiteX4" fmla="*/ 0 w 2720934"/>
                <a:gd name="connsiteY4" fmla="*/ 0 h 4098554"/>
                <a:gd name="connsiteX0" fmla="*/ 0 w 2720934"/>
                <a:gd name="connsiteY0" fmla="*/ 15782 h 4114336"/>
                <a:gd name="connsiteX1" fmla="*/ 2720934 w 2720934"/>
                <a:gd name="connsiteY1" fmla="*/ 0 h 4114336"/>
                <a:gd name="connsiteX2" fmla="*/ 2670462 w 2720934"/>
                <a:gd name="connsiteY2" fmla="*/ 4114336 h 4114336"/>
                <a:gd name="connsiteX3" fmla="*/ 2281054 w 2720934"/>
                <a:gd name="connsiteY3" fmla="*/ 3496661 h 4114336"/>
                <a:gd name="connsiteX4" fmla="*/ 0 w 2720934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80409 w 2820289"/>
                <a:gd name="connsiteY3" fmla="*/ 3496661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3972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3721149"/>
                <a:gd name="connsiteY0" fmla="*/ 0 h 4269703"/>
                <a:gd name="connsiteX1" fmla="*/ 3721149 w 3721149"/>
                <a:gd name="connsiteY1" fmla="*/ 155367 h 4269703"/>
                <a:gd name="connsiteX2" fmla="*/ 3664832 w 3721149"/>
                <a:gd name="connsiteY2" fmla="*/ 4269703 h 4269703"/>
                <a:gd name="connsiteX3" fmla="*/ 3263736 w 3721149"/>
                <a:gd name="connsiteY3" fmla="*/ 3673347 h 4269703"/>
                <a:gd name="connsiteX4" fmla="*/ 0 w 3721149"/>
                <a:gd name="connsiteY4" fmla="*/ 0 h 4269703"/>
                <a:gd name="connsiteX0" fmla="*/ 0 w 3721149"/>
                <a:gd name="connsiteY0" fmla="*/ 0 h 4289488"/>
                <a:gd name="connsiteX1" fmla="*/ 3721149 w 3721149"/>
                <a:gd name="connsiteY1" fmla="*/ 155367 h 4289488"/>
                <a:gd name="connsiteX2" fmla="*/ 3664832 w 3721149"/>
                <a:gd name="connsiteY2" fmla="*/ 4269703 h 4289488"/>
                <a:gd name="connsiteX3" fmla="*/ 1705997 w 3721149"/>
                <a:gd name="connsiteY3" fmla="*/ 4289488 h 4289488"/>
                <a:gd name="connsiteX4" fmla="*/ 0 w 3721149"/>
                <a:gd name="connsiteY4" fmla="*/ 0 h 4289488"/>
                <a:gd name="connsiteX0" fmla="*/ 0 w 3664846"/>
                <a:gd name="connsiteY0" fmla="*/ 15785 h 4305273"/>
                <a:gd name="connsiteX1" fmla="*/ 3664846 w 3664846"/>
                <a:gd name="connsiteY1" fmla="*/ 0 h 4305273"/>
                <a:gd name="connsiteX2" fmla="*/ 3664832 w 3664846"/>
                <a:gd name="connsiteY2" fmla="*/ 4285488 h 4305273"/>
                <a:gd name="connsiteX3" fmla="*/ 1705997 w 3664846"/>
                <a:gd name="connsiteY3" fmla="*/ 4305273 h 4305273"/>
                <a:gd name="connsiteX4" fmla="*/ 0 w 3664846"/>
                <a:gd name="connsiteY4" fmla="*/ 15785 h 430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4846" h="4305273">
                  <a:moveTo>
                    <a:pt x="0" y="15785"/>
                  </a:moveTo>
                  <a:lnTo>
                    <a:pt x="3664846" y="0"/>
                  </a:lnTo>
                  <a:cubicBezTo>
                    <a:pt x="3664841" y="1428496"/>
                    <a:pt x="3664837" y="2856992"/>
                    <a:pt x="3664832" y="4285488"/>
                  </a:cubicBezTo>
                  <a:lnTo>
                    <a:pt x="1705997" y="4305273"/>
                  </a:lnTo>
                  <a:lnTo>
                    <a:pt x="0" y="15785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63116" t="-323529" r="-39825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78326E10-C8CB-487F-A110-F861268DE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60612" y="0"/>
            <a:ext cx="2436813" cy="6858001"/>
            <a:chOff x="1320800" y="0"/>
            <a:chExt cx="2436813" cy="6858001"/>
          </a:xfrm>
        </p:grpSpPr>
        <p:sp>
          <p:nvSpPr>
            <p:cNvPr id="145" name="Freeform 6">
              <a:extLst>
                <a:ext uri="{FF2B5EF4-FFF2-40B4-BE49-F238E27FC236}">
                  <a16:creationId xmlns:a16="http://schemas.microsoft.com/office/drawing/2014/main" id="{3279962B-46D2-4E19-B632-39B80D1E8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6" name="Freeform 7">
              <a:extLst>
                <a:ext uri="{FF2B5EF4-FFF2-40B4-BE49-F238E27FC236}">
                  <a16:creationId xmlns:a16="http://schemas.microsoft.com/office/drawing/2014/main" id="{321A335A-53CB-4C17-AB51-5D9C2DCB4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7" name="Freeform 8">
              <a:extLst>
                <a:ext uri="{FF2B5EF4-FFF2-40B4-BE49-F238E27FC236}">
                  <a16:creationId xmlns:a16="http://schemas.microsoft.com/office/drawing/2014/main" id="{A0E0D557-405B-469F-AEDE-4E3404AA4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8" name="Freeform 9">
              <a:extLst>
                <a:ext uri="{FF2B5EF4-FFF2-40B4-BE49-F238E27FC236}">
                  <a16:creationId xmlns:a16="http://schemas.microsoft.com/office/drawing/2014/main" id="{D8D4E62F-9393-40A6-9E85-9F3B59C46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9" name="Freeform 10">
              <a:extLst>
                <a:ext uri="{FF2B5EF4-FFF2-40B4-BE49-F238E27FC236}">
                  <a16:creationId xmlns:a16="http://schemas.microsoft.com/office/drawing/2014/main" id="{FABD11B1-DE89-45BC-8204-968C88AAD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0" name="Freeform 11">
              <a:extLst>
                <a:ext uri="{FF2B5EF4-FFF2-40B4-BE49-F238E27FC236}">
                  <a16:creationId xmlns:a16="http://schemas.microsoft.com/office/drawing/2014/main" id="{AFA4965A-1FBC-44B8-B96A-3F5275C3A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CFF18C0-239D-4D1B-BAC0-BDBA954DF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399" y="685800"/>
            <a:ext cx="7345891" cy="1413933"/>
          </a:xfrm>
        </p:spPr>
        <p:txBody>
          <a:bodyPr>
            <a:normAutofit/>
          </a:bodyPr>
          <a:lstStyle/>
          <a:p>
            <a:r>
              <a:rPr lang="en-US" sz="3700"/>
              <a:t>City of Los Angeles </a:t>
            </a:r>
            <a:br>
              <a:rPr lang="en-US" sz="3700"/>
            </a:br>
            <a:r>
              <a:rPr lang="en-US" sz="3700"/>
              <a:t>Department of Recreation and Parks </a:t>
            </a:r>
            <a:endParaRPr lang="en-US" sz="3700" dirty="0"/>
          </a:p>
        </p:txBody>
      </p:sp>
      <p:pic>
        <p:nvPicPr>
          <p:cNvPr id="1026" name="Picture 2" descr="Home">
            <a:extLst>
              <a:ext uri="{FF2B5EF4-FFF2-40B4-BE49-F238E27FC236}">
                <a16:creationId xmlns:a16="http://schemas.microsoft.com/office/drawing/2014/main" id="{B0253D6D-3B29-4B6C-96D1-3BD586B4EC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7" r="23094"/>
          <a:stretch/>
        </p:blipFill>
        <p:spPr bwMode="auto">
          <a:xfrm>
            <a:off x="20" y="10"/>
            <a:ext cx="3459143" cy="6857990"/>
          </a:xfrm>
          <a:custGeom>
            <a:avLst/>
            <a:gdLst/>
            <a:ahLst/>
            <a:cxnLst/>
            <a:rect l="l" t="t" r="r" b="b"/>
            <a:pathLst>
              <a:path w="3458633" h="6858000">
                <a:moveTo>
                  <a:pt x="0" y="0"/>
                </a:moveTo>
                <a:lnTo>
                  <a:pt x="3174999" y="0"/>
                </a:lnTo>
                <a:lnTo>
                  <a:pt x="2294466" y="5223932"/>
                </a:lnTo>
                <a:lnTo>
                  <a:pt x="3458633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6CC47-85A8-4B20-A359-39A76B817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6062" y="2406920"/>
            <a:ext cx="7659156" cy="374226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Live streaming classes. 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Fitness Classes - a boot camp type and chair exercise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Classes facilitated by full-time staff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Using Zoom for live stream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Collaborating with LA </a:t>
            </a:r>
            <a:r>
              <a:rPr lang="en-US" sz="2000" dirty="0" err="1"/>
              <a:t>Cityview</a:t>
            </a:r>
            <a:r>
              <a:rPr lang="en-US" sz="2000" dirty="0"/>
              <a:t> Television Channel 35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Classes are taped live so public can watch and partake in a fitness class on TV</a:t>
            </a:r>
          </a:p>
          <a:p>
            <a:pPr>
              <a:lnSpc>
                <a:spcPct val="90000"/>
              </a:lnSpc>
            </a:pPr>
            <a:r>
              <a:rPr lang="en-US" sz="2000" dirty="0" err="1"/>
              <a:t>RecConnectLA</a:t>
            </a:r>
            <a:r>
              <a:rPr lang="en-US" sz="2000" dirty="0"/>
              <a:t>:  </a:t>
            </a:r>
            <a:r>
              <a:rPr lang="en-US" sz="2000" u="sng" dirty="0">
                <a:hlinkClick r:id="rId4"/>
              </a:rPr>
              <a:t>https://www.laparks.org/virtualrecreation [laparks.org]</a:t>
            </a:r>
            <a:endParaRPr lang="en-US" sz="2000" u="sng" dirty="0"/>
          </a:p>
          <a:p>
            <a:pPr lvl="1">
              <a:lnSpc>
                <a:spcPct val="90000"/>
              </a:lnSpc>
            </a:pPr>
            <a:r>
              <a:rPr lang="en-US" dirty="0"/>
              <a:t>The public can access "on-demand" classes in Fitness, Gentle Fitness, Enrichment, and Virtual Gallery </a:t>
            </a:r>
          </a:p>
        </p:txBody>
      </p:sp>
    </p:spTree>
    <p:extLst>
      <p:ext uri="{BB962C8B-B14F-4D97-AF65-F5344CB8AC3E}">
        <p14:creationId xmlns:p14="http://schemas.microsoft.com/office/powerpoint/2010/main" val="293757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6CB0C-C50F-4A8E-A98C-888DC9BE5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05" y="2403494"/>
            <a:ext cx="10123795" cy="375346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52 Senior Centers and Nutrition sites (18 city staff operated)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Recreational activities such as Zoom Bingo, Loteria, music, Exercise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Facilitated by staff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Many classes being provided by contracted agencies (YMCA, YWCA, OASIS, etc.)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Primarily using Zoom, Conference Calls and YouTube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Exercise, Art, Technology, Dance, Music, and Health/ Wellness/Consumer presentations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Some members do not have access to technology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Staff created activity booklets and newsletters will wellness information, nutrition info, puzzles, etc.</a:t>
            </a:r>
          </a:p>
        </p:txBody>
      </p:sp>
      <p:pic>
        <p:nvPicPr>
          <p:cNvPr id="2054" name="Picture 6" descr="DHS Logo">
            <a:extLst>
              <a:ext uri="{FF2B5EF4-FFF2-40B4-BE49-F238E27FC236}">
                <a16:creationId xmlns:a16="http://schemas.microsoft.com/office/drawing/2014/main" id="{CFFDE8D9-D4A9-46D8-92F9-985B78312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8467" y="701040"/>
            <a:ext cx="7164131" cy="1486556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180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C6074-45AB-4365-9DB1-EC72C8B7A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7445" y="2048894"/>
            <a:ext cx="8893067" cy="451103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600" dirty="0"/>
              <a:t>Many seniors are not tech savvy</a:t>
            </a:r>
          </a:p>
          <a:p>
            <a:pPr lvl="1"/>
            <a:r>
              <a:rPr lang="en-US" sz="3600" dirty="0"/>
              <a:t>Using Zoom, WebEx, Local Cable Channel</a:t>
            </a:r>
          </a:p>
          <a:p>
            <a:pPr lvl="0"/>
            <a:r>
              <a:rPr lang="en-US" sz="3600" dirty="0"/>
              <a:t>Programming provided in a non-virtual environment</a:t>
            </a:r>
          </a:p>
          <a:p>
            <a:pPr lvl="1"/>
            <a:r>
              <a:rPr lang="en-US" sz="3600" dirty="0"/>
              <a:t>Intergenerational Pen Pal program (Dear Edina) </a:t>
            </a:r>
          </a:p>
          <a:p>
            <a:pPr lvl="1"/>
            <a:r>
              <a:rPr lang="en-US" sz="3600" dirty="0"/>
              <a:t>Art for Seniors </a:t>
            </a:r>
          </a:p>
          <a:p>
            <a:pPr lvl="1"/>
            <a:r>
              <a:rPr lang="en-US" sz="3600" dirty="0"/>
              <a:t>National Council on Aging – Aging Mastery Program Starter Kits </a:t>
            </a:r>
          </a:p>
          <a:p>
            <a:pPr lvl="2"/>
            <a:r>
              <a:rPr lang="en-US" sz="3600" dirty="0"/>
              <a:t>Received a grant through our local Area Agency on Aging to distribute NCOA’s AMP starter kits to interested individuals. </a:t>
            </a:r>
          </a:p>
          <a:p>
            <a:pPr lvl="1"/>
            <a:r>
              <a:rPr lang="en-US" sz="3600" dirty="0" err="1"/>
              <a:t>RECtivity</a:t>
            </a:r>
            <a:r>
              <a:rPr lang="en-US" sz="3600" dirty="0"/>
              <a:t> Boxes </a:t>
            </a:r>
          </a:p>
          <a:p>
            <a:pPr lvl="2"/>
            <a:r>
              <a:rPr lang="en-US" sz="3600" dirty="0"/>
              <a:t>Activity boxes mailed to participants front door. </a:t>
            </a:r>
          </a:p>
          <a:p>
            <a:pPr lvl="1"/>
            <a:r>
              <a:rPr lang="en-US" sz="3600" dirty="0" err="1"/>
              <a:t>WALKtober</a:t>
            </a:r>
            <a:r>
              <a:rPr lang="en-US" sz="3600" dirty="0"/>
              <a:t> Challenge </a:t>
            </a:r>
          </a:p>
          <a:p>
            <a:endParaRPr lang="en-US" dirty="0"/>
          </a:p>
        </p:txBody>
      </p:sp>
      <p:pic>
        <p:nvPicPr>
          <p:cNvPr id="3076" name="Picture 4" descr="Back to home">
            <a:extLst>
              <a:ext uri="{FF2B5EF4-FFF2-40B4-BE49-F238E27FC236}">
                <a16:creationId xmlns:a16="http://schemas.microsoft.com/office/drawing/2014/main" id="{B03D0B66-1336-4EBC-B22F-FF0ADD1C0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45" y="678286"/>
            <a:ext cx="4437697" cy="115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471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5655827-B42D-4180-88D3-D83F25E4B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4ACCB06-563C-4ADE-B4D6-1FE9F723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955594"/>
            <a:ext cx="1828958" cy="2902407"/>
          </a:xfrm>
          <a:custGeom>
            <a:avLst/>
            <a:gdLst>
              <a:gd name="connsiteX0" fmla="*/ 0 w 1828958"/>
              <a:gd name="connsiteY0" fmla="*/ 0 h 2902407"/>
              <a:gd name="connsiteX1" fmla="*/ 1828958 w 1828958"/>
              <a:gd name="connsiteY1" fmla="*/ 2902407 h 2902407"/>
              <a:gd name="connsiteX2" fmla="*/ 1709896 w 1828958"/>
              <a:gd name="connsiteY2" fmla="*/ 2902407 h 2902407"/>
              <a:gd name="connsiteX3" fmla="*/ 0 w 1828958"/>
              <a:gd name="connsiteY3" fmla="*/ 63474 h 29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958" h="2902407">
                <a:moveTo>
                  <a:pt x="0" y="0"/>
                </a:moveTo>
                <a:lnTo>
                  <a:pt x="1828958" y="2902407"/>
                </a:lnTo>
                <a:lnTo>
                  <a:pt x="1709896" y="2902407"/>
                </a:lnTo>
                <a:lnTo>
                  <a:pt x="0" y="63474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0761ECD-D92B-46AE-82CA-640023D28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3220098"/>
            <a:ext cx="2910045" cy="3637903"/>
          </a:xfrm>
          <a:custGeom>
            <a:avLst/>
            <a:gdLst>
              <a:gd name="connsiteX0" fmla="*/ 0 w 2910045"/>
              <a:gd name="connsiteY0" fmla="*/ 0 h 3637903"/>
              <a:gd name="connsiteX1" fmla="*/ 2910045 w 2910045"/>
              <a:gd name="connsiteY1" fmla="*/ 3637903 h 3637903"/>
              <a:gd name="connsiteX2" fmla="*/ 2786220 w 2910045"/>
              <a:gd name="connsiteY2" fmla="*/ 3637903 h 3637903"/>
              <a:gd name="connsiteX3" fmla="*/ 0 w 2910045"/>
              <a:gd name="connsiteY3" fmla="*/ 20366 h 363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0045" h="3637903">
                <a:moveTo>
                  <a:pt x="0" y="0"/>
                </a:moveTo>
                <a:lnTo>
                  <a:pt x="2910045" y="3637903"/>
                </a:lnTo>
                <a:lnTo>
                  <a:pt x="2786220" y="3637903"/>
                </a:lnTo>
                <a:lnTo>
                  <a:pt x="0" y="2036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A928607-C55C-40FD-B2DF-6CD6A7226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2845509"/>
            <a:ext cx="4149883" cy="4012491"/>
          </a:xfrm>
          <a:custGeom>
            <a:avLst/>
            <a:gdLst>
              <a:gd name="connsiteX0" fmla="*/ 0 w 4149883"/>
              <a:gd name="connsiteY0" fmla="*/ 0 h 4012491"/>
              <a:gd name="connsiteX1" fmla="*/ 4149883 w 4149883"/>
              <a:gd name="connsiteY1" fmla="*/ 4012491 h 4012491"/>
              <a:gd name="connsiteX2" fmla="*/ 2910046 w 4149883"/>
              <a:gd name="connsiteY2" fmla="*/ 4012491 h 4012491"/>
              <a:gd name="connsiteX3" fmla="*/ 0 w 4149883"/>
              <a:gd name="connsiteY3" fmla="*/ 374587 h 401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883" h="4012491">
                <a:moveTo>
                  <a:pt x="0" y="0"/>
                </a:moveTo>
                <a:lnTo>
                  <a:pt x="4149883" y="4012491"/>
                </a:lnTo>
                <a:lnTo>
                  <a:pt x="2910046" y="4012491"/>
                </a:lnTo>
                <a:lnTo>
                  <a:pt x="0" y="3745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00A20C1-29A4-43E0-AB15-7931F76F8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332410"/>
            <a:ext cx="2719546" cy="3525590"/>
          </a:xfrm>
          <a:custGeom>
            <a:avLst/>
            <a:gdLst>
              <a:gd name="connsiteX0" fmla="*/ 0 w 2719546"/>
              <a:gd name="connsiteY0" fmla="*/ 0 h 3525590"/>
              <a:gd name="connsiteX1" fmla="*/ 2719546 w 2719546"/>
              <a:gd name="connsiteY1" fmla="*/ 3525590 h 3525590"/>
              <a:gd name="connsiteX2" fmla="*/ 1828959 w 2719546"/>
              <a:gd name="connsiteY2" fmla="*/ 3525590 h 3525590"/>
              <a:gd name="connsiteX3" fmla="*/ 0 w 2719546"/>
              <a:gd name="connsiteY3" fmla="*/ 623183 h 3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9546" h="3525590">
                <a:moveTo>
                  <a:pt x="0" y="0"/>
                </a:moveTo>
                <a:lnTo>
                  <a:pt x="2719546" y="3525590"/>
                </a:lnTo>
                <a:lnTo>
                  <a:pt x="1828959" y="3525590"/>
                </a:lnTo>
                <a:lnTo>
                  <a:pt x="0" y="62318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50A825-A7E7-4B00-A319-EF2571F2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43468"/>
            <a:ext cx="9144000" cy="361889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847341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424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APRA SENIOR FORUM</vt:lpstr>
      <vt:lpstr>City of Phoenix Senior Programs</vt:lpstr>
      <vt:lpstr>COVID-19 PANDEMIC RESPONSE</vt:lpstr>
      <vt:lpstr>VIRTUAL PROGRAMMING</vt:lpstr>
      <vt:lpstr>VIRTUAL PROGRAMMING  ROADBLOCKS AND DRAWBACKS</vt:lpstr>
      <vt:lpstr>City of Los Angeles  Department of Recreation and Parks 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APRA SENIOR FORUM</dc:title>
  <dc:creator>Patricia Contreras</dc:creator>
  <cp:lastModifiedBy>Krista VanderMolen</cp:lastModifiedBy>
  <cp:revision>5</cp:revision>
  <dcterms:created xsi:type="dcterms:W3CDTF">2020-10-20T22:05:05Z</dcterms:created>
  <dcterms:modified xsi:type="dcterms:W3CDTF">2020-10-22T00:06:39Z</dcterms:modified>
</cp:coreProperties>
</file>